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59" r:id="rId4"/>
    <p:sldId id="257" r:id="rId5"/>
    <p:sldId id="262" r:id="rId6"/>
    <p:sldId id="263" r:id="rId7"/>
    <p:sldId id="265" r:id="rId8"/>
    <p:sldId id="264" r:id="rId9"/>
    <p:sldId id="266" r:id="rId10"/>
    <p:sldId id="267"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3" d="100"/>
          <a:sy n="83" d="100"/>
        </p:scale>
        <p:origin x="595"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3/4/2024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nez Lazar">
            <a:extLst>
              <a:ext uri="{FF2B5EF4-FFF2-40B4-BE49-F238E27FC236}">
                <a16:creationId xmlns:a16="http://schemas.microsoft.com/office/drawing/2014/main" id="{F024A522-2863-D3E9-1693-A1C5BD20C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55" y="4076700"/>
            <a:ext cx="1800225"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4AEF2B-CA6F-083C-ED3F-BA76CC2161EA}"/>
              </a:ext>
            </a:extLst>
          </p:cNvPr>
          <p:cNvSpPr>
            <a:spLocks noGrp="1"/>
          </p:cNvSpPr>
          <p:nvPr>
            <p:ph type="ctrTitle"/>
          </p:nvPr>
        </p:nvSpPr>
        <p:spPr>
          <a:xfrm>
            <a:off x="-1986131" y="74613"/>
            <a:ext cx="9001462" cy="2387600"/>
          </a:xfrm>
        </p:spPr>
        <p:txBody>
          <a:bodyPr/>
          <a:lstStyle/>
          <a:p>
            <a:r>
              <a:rPr lang="sr-Latn-RS" dirty="0"/>
              <a:t>Muški Likovi Kosovskog </a:t>
            </a:r>
            <a:br>
              <a:rPr lang="sr-Latn-RS" dirty="0"/>
            </a:br>
            <a:r>
              <a:rPr lang="sr-Latn-RS" dirty="0"/>
              <a:t>Boja</a:t>
            </a:r>
            <a:endParaRPr lang="en-US" dirty="0"/>
          </a:p>
        </p:txBody>
      </p:sp>
      <p:sp>
        <p:nvSpPr>
          <p:cNvPr id="3" name="Subtitle 2">
            <a:extLst>
              <a:ext uri="{FF2B5EF4-FFF2-40B4-BE49-F238E27FC236}">
                <a16:creationId xmlns:a16="http://schemas.microsoft.com/office/drawing/2014/main" id="{596F24D8-0D71-2FAC-CC18-27D3C535DE6C}"/>
              </a:ext>
            </a:extLst>
          </p:cNvPr>
          <p:cNvSpPr>
            <a:spLocks noGrp="1"/>
          </p:cNvSpPr>
          <p:nvPr>
            <p:ph type="subTitle" idx="1"/>
          </p:nvPr>
        </p:nvSpPr>
        <p:spPr>
          <a:xfrm>
            <a:off x="5162550" y="288132"/>
            <a:ext cx="6724650" cy="2836068"/>
          </a:xfrm>
        </p:spPr>
        <p:txBody>
          <a:bodyPr>
            <a:normAutofit fontScale="62500" lnSpcReduction="20000"/>
          </a:bodyPr>
          <a:lstStyle/>
          <a:p>
            <a:r>
              <a:rPr lang="sr-Latn-RS" dirty="0"/>
              <a:t>Napravili:</a:t>
            </a:r>
          </a:p>
          <a:p>
            <a:pPr marL="342900" indent="-342900">
              <a:buFont typeface="Arial" panose="020B0604020202020204" pitchFamily="34" charset="0"/>
              <a:buChar char="•"/>
            </a:pPr>
            <a:r>
              <a:rPr lang="sr-Latn-RS" dirty="0"/>
              <a:t>Lena Vučković</a:t>
            </a:r>
          </a:p>
          <a:p>
            <a:pPr marL="342900" indent="-342900">
              <a:buFont typeface="Arial" panose="020B0604020202020204" pitchFamily="34" charset="0"/>
              <a:buChar char="•"/>
            </a:pPr>
            <a:r>
              <a:rPr lang="sr-Latn-RS" dirty="0"/>
              <a:t>Igor Banović,</a:t>
            </a:r>
          </a:p>
          <a:p>
            <a:pPr marL="342900" indent="-342900">
              <a:buFont typeface="Arial" panose="020B0604020202020204" pitchFamily="34" charset="0"/>
              <a:buChar char="•"/>
            </a:pPr>
            <a:r>
              <a:rPr lang="sr-Latn-RS" dirty="0"/>
              <a:t>Đorđe Ćurković,</a:t>
            </a:r>
          </a:p>
          <a:p>
            <a:pPr marL="342900" indent="-342900">
              <a:buFont typeface="Arial" panose="020B0604020202020204" pitchFamily="34" charset="0"/>
              <a:buChar char="•"/>
            </a:pPr>
            <a:r>
              <a:rPr lang="sr-Latn-RS" dirty="0"/>
              <a:t>Mateja Vuković,</a:t>
            </a:r>
          </a:p>
          <a:p>
            <a:pPr marL="342900" indent="-342900">
              <a:buFont typeface="Arial" panose="020B0604020202020204" pitchFamily="34" charset="0"/>
              <a:buChar char="•"/>
            </a:pPr>
            <a:r>
              <a:rPr lang="sr-Latn-RS" dirty="0"/>
              <a:t>Vukašin Dimitrijevič</a:t>
            </a:r>
          </a:p>
          <a:p>
            <a:pPr marL="342900" indent="-342900">
              <a:buFont typeface="Arial" panose="020B0604020202020204" pitchFamily="34" charset="0"/>
              <a:buChar char="•"/>
            </a:pPr>
            <a:r>
              <a:rPr lang="sr-Latn-RS" dirty="0"/>
              <a:t>Dunja Galik</a:t>
            </a:r>
          </a:p>
          <a:p>
            <a:pPr marL="342900" indent="-342900">
              <a:buFont typeface="Arial" panose="020B0604020202020204" pitchFamily="34" charset="0"/>
              <a:buChar char="•"/>
            </a:pPr>
            <a:r>
              <a:rPr lang="sr-Latn-RS" dirty="0"/>
              <a:t>Pavle Skorić</a:t>
            </a:r>
          </a:p>
        </p:txBody>
      </p:sp>
      <p:pic>
        <p:nvPicPr>
          <p:cNvPr id="4" name="Picture 3">
            <a:extLst>
              <a:ext uri="{FF2B5EF4-FFF2-40B4-BE49-F238E27FC236}">
                <a16:creationId xmlns:a16="http://schemas.microsoft.com/office/drawing/2014/main" id="{9D5B5B55-1E21-5E22-FFDB-F4F18CD528F3}"/>
              </a:ext>
            </a:extLst>
          </p:cNvPr>
          <p:cNvPicPr>
            <a:picLocks noChangeAspect="1"/>
          </p:cNvPicPr>
          <p:nvPr/>
        </p:nvPicPr>
        <p:blipFill>
          <a:blip r:embed="rId3"/>
          <a:stretch>
            <a:fillRect/>
          </a:stretch>
        </p:blipFill>
        <p:spPr>
          <a:xfrm>
            <a:off x="2757542" y="4059905"/>
            <a:ext cx="2066925" cy="2781300"/>
          </a:xfrm>
          <a:prstGeom prst="rect">
            <a:avLst/>
          </a:prstGeom>
        </p:spPr>
      </p:pic>
      <p:pic>
        <p:nvPicPr>
          <p:cNvPr id="5" name="Picture 4">
            <a:extLst>
              <a:ext uri="{FF2B5EF4-FFF2-40B4-BE49-F238E27FC236}">
                <a16:creationId xmlns:a16="http://schemas.microsoft.com/office/drawing/2014/main" id="{50AE8590-B582-8F6E-846C-EEBDCCA97742}"/>
              </a:ext>
            </a:extLst>
          </p:cNvPr>
          <p:cNvPicPr>
            <a:picLocks noChangeAspect="1"/>
          </p:cNvPicPr>
          <p:nvPr/>
        </p:nvPicPr>
        <p:blipFill>
          <a:blip r:embed="rId4"/>
          <a:stretch>
            <a:fillRect/>
          </a:stretch>
        </p:blipFill>
        <p:spPr>
          <a:xfrm>
            <a:off x="5394894" y="4076700"/>
            <a:ext cx="1800225" cy="2781300"/>
          </a:xfrm>
          <a:prstGeom prst="rect">
            <a:avLst/>
          </a:prstGeom>
        </p:spPr>
      </p:pic>
      <p:pic>
        <p:nvPicPr>
          <p:cNvPr id="1032" name="Picture 8" descr="Image result for Vuk Brankovic">
            <a:extLst>
              <a:ext uri="{FF2B5EF4-FFF2-40B4-BE49-F238E27FC236}">
                <a16:creationId xmlns:a16="http://schemas.microsoft.com/office/drawing/2014/main" id="{F278305B-4BDC-C241-BE04-4B340E8AF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547" y="4110288"/>
            <a:ext cx="1800225" cy="2747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739DC5-542F-5916-2682-372E3156B7F6}"/>
              </a:ext>
            </a:extLst>
          </p:cNvPr>
          <p:cNvPicPr>
            <a:picLocks noChangeAspect="1"/>
          </p:cNvPicPr>
          <p:nvPr/>
        </p:nvPicPr>
        <p:blipFill>
          <a:blip r:embed="rId6"/>
          <a:stretch>
            <a:fillRect/>
          </a:stretch>
        </p:blipFill>
        <p:spPr>
          <a:xfrm>
            <a:off x="10004634" y="4110288"/>
            <a:ext cx="1882566" cy="2747712"/>
          </a:xfrm>
          <a:prstGeom prst="rect">
            <a:avLst/>
          </a:prstGeom>
        </p:spPr>
      </p:pic>
    </p:spTree>
    <p:extLst>
      <p:ext uri="{BB962C8B-B14F-4D97-AF65-F5344CB8AC3E}">
        <p14:creationId xmlns:p14="http://schemas.microsoft.com/office/powerpoint/2010/main" val="316585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E790E390-1872-7ED3-7A3D-F6930269DB62}"/>
              </a:ext>
            </a:extLst>
          </p:cNvPr>
          <p:cNvPicPr>
            <a:picLocks noChangeAspect="1"/>
          </p:cNvPicPr>
          <p:nvPr/>
        </p:nvPicPr>
        <p:blipFill>
          <a:blip r:embed="rId2"/>
          <a:stretch>
            <a:fillRect/>
          </a:stretch>
        </p:blipFill>
        <p:spPr>
          <a:xfrm>
            <a:off x="524067" y="335347"/>
            <a:ext cx="10748813" cy="5640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FB9A3CD2-5D69-B781-15D2-71326B599DB0}"/>
              </a:ext>
            </a:extLst>
          </p:cNvPr>
          <p:cNvSpPr>
            <a:spLocks noGrp="1"/>
          </p:cNvSpPr>
          <p:nvPr>
            <p:ph type="title"/>
          </p:nvPr>
        </p:nvSpPr>
        <p:spPr>
          <a:xfrm>
            <a:off x="919119" y="3293347"/>
            <a:ext cx="10353761" cy="1326321"/>
          </a:xfrm>
        </p:spPr>
        <p:txBody>
          <a:bodyPr/>
          <a:lstStyle/>
          <a:p>
            <a:r>
              <a:rPr lang="sr-Latn-RS" dirty="0"/>
              <a:t>Hvala na pažnji</a:t>
            </a:r>
          </a:p>
        </p:txBody>
      </p:sp>
    </p:spTree>
    <p:extLst>
      <p:ext uri="{BB962C8B-B14F-4D97-AF65-F5344CB8AC3E}">
        <p14:creationId xmlns:p14="http://schemas.microsoft.com/office/powerpoint/2010/main" val="2307917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B89A7-14DA-A934-5B38-B2534F99B4C0}"/>
            </a:ext>
          </a:extLst>
        </p:cNvPr>
        <p:cNvGrpSpPr/>
        <p:nvPr/>
      </p:nvGrpSpPr>
      <p:grpSpPr>
        <a:xfrm>
          <a:off x="0" y="0"/>
          <a:ext cx="0" cy="0"/>
          <a:chOff x="0" y="0"/>
          <a:chExt cx="0" cy="0"/>
        </a:xfrm>
      </p:grpSpPr>
      <p:pic>
        <p:nvPicPr>
          <p:cNvPr id="1026" name="Picture 2" descr="Image result for Knez Lazar">
            <a:extLst>
              <a:ext uri="{FF2B5EF4-FFF2-40B4-BE49-F238E27FC236}">
                <a16:creationId xmlns:a16="http://schemas.microsoft.com/office/drawing/2014/main" id="{6088A4E9-14B0-9E30-8379-2B7EA1C5F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55" y="4076700"/>
            <a:ext cx="1800225"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3FEB4A4-08DC-A3FB-CCFC-7EB6619AA6E8}"/>
              </a:ext>
            </a:extLst>
          </p:cNvPr>
          <p:cNvSpPr>
            <a:spLocks noGrp="1"/>
          </p:cNvSpPr>
          <p:nvPr>
            <p:ph type="ctrTitle"/>
          </p:nvPr>
        </p:nvSpPr>
        <p:spPr>
          <a:xfrm>
            <a:off x="0" y="-32021"/>
            <a:ext cx="4271112" cy="1900238"/>
          </a:xfrm>
        </p:spPr>
        <p:txBody>
          <a:bodyPr>
            <a:normAutofit fontScale="90000"/>
          </a:bodyPr>
          <a:lstStyle/>
          <a:p>
            <a:r>
              <a:rPr lang="en-US" dirty="0" err="1"/>
              <a:t>Uvod</a:t>
            </a:r>
            <a:r>
              <a:rPr lang="en-US" dirty="0"/>
              <a:t> u </a:t>
            </a:r>
            <a:r>
              <a:rPr lang="en-US" dirty="0" err="1"/>
              <a:t>Kosovski</a:t>
            </a:r>
            <a:r>
              <a:rPr lang="en-US" dirty="0"/>
              <a:t> </a:t>
            </a:r>
            <a:r>
              <a:rPr lang="en-US" dirty="0" err="1"/>
              <a:t>Boj</a:t>
            </a:r>
            <a:endParaRPr lang="en-US" dirty="0"/>
          </a:p>
        </p:txBody>
      </p:sp>
      <p:sp>
        <p:nvSpPr>
          <p:cNvPr id="3" name="Subtitle 2">
            <a:extLst>
              <a:ext uri="{FF2B5EF4-FFF2-40B4-BE49-F238E27FC236}">
                <a16:creationId xmlns:a16="http://schemas.microsoft.com/office/drawing/2014/main" id="{B3C50B24-C4BB-E9B2-0BD6-11D12BABEFD8}"/>
              </a:ext>
            </a:extLst>
          </p:cNvPr>
          <p:cNvSpPr>
            <a:spLocks noGrp="1"/>
          </p:cNvSpPr>
          <p:nvPr>
            <p:ph type="subTitle" idx="1"/>
          </p:nvPr>
        </p:nvSpPr>
        <p:spPr>
          <a:xfrm>
            <a:off x="3982340" y="137166"/>
            <a:ext cx="7724150" cy="3291833"/>
          </a:xfrm>
        </p:spPr>
        <p:txBody>
          <a:bodyPr>
            <a:noAutofit/>
          </a:bodyPr>
          <a:lstStyle/>
          <a:p>
            <a:pPr marL="285750" indent="-285750" algn="l">
              <a:buFont typeface="Arial" panose="020B0604020202020204" pitchFamily="34" charset="0"/>
              <a:buChar char="•"/>
            </a:pPr>
            <a:r>
              <a:rPr lang="en-US" sz="1800" dirty="0"/>
              <a:t>Kosovska </a:t>
            </a:r>
            <a:r>
              <a:rPr lang="en-US" sz="1800" dirty="0" err="1"/>
              <a:t>bitka</a:t>
            </a:r>
            <a:r>
              <a:rPr lang="en-US" sz="1800" dirty="0"/>
              <a:t> </a:t>
            </a:r>
            <a:r>
              <a:rPr lang="en-US" sz="1800" dirty="0" err="1"/>
              <a:t>vo</a:t>
            </a:r>
            <a:r>
              <a:rPr lang="sr-Latn-RS" sz="1800" dirty="0"/>
              <a:t>đena je na Vidovdan 15. juna 1389. godine, nedaleko od Prištine između srpskih i  turskih snaga.</a:t>
            </a:r>
          </a:p>
          <a:p>
            <a:pPr marL="285750" indent="-285750" algn="l">
              <a:buFont typeface="Arial" panose="020B0604020202020204" pitchFamily="34" charset="0"/>
              <a:buChar char="•"/>
            </a:pPr>
            <a:r>
              <a:rPr lang="sr-Latn-RS" sz="1800" dirty="0"/>
              <a:t> Srpske snage predvodio je Knez Lazar, dok je tursku vojsku predvodio Sulatn Murat I.</a:t>
            </a:r>
          </a:p>
          <a:p>
            <a:pPr marL="285750" indent="-285750" algn="l">
              <a:buFont typeface="Arial" panose="020B0604020202020204" pitchFamily="34" charset="0"/>
              <a:buChar char="•"/>
            </a:pPr>
            <a:r>
              <a:rPr lang="sr-Latn-RS" sz="1800" dirty="0"/>
              <a:t> U prvoj fazi bitke srpske snage su suzbile neprijatelja, a jedan od srpskih vitezova (Miloš Obilić) uspeo je da ubije Sultana Murata.</a:t>
            </a:r>
          </a:p>
          <a:p>
            <a:pPr marL="285750" indent="-285750" algn="l">
              <a:buFont typeface="Arial" panose="020B0604020202020204" pitchFamily="34" charset="0"/>
              <a:buChar char="•"/>
            </a:pPr>
            <a:r>
              <a:rPr lang="sr-Latn-RS" sz="1800" dirty="0"/>
              <a:t> Nakon toga, njegov sin Bajazit uspeo je da stabilizuje svoje redove i krene u kontra napad, u kome je Knez Lazar uhvaćen. Po njegovom naređenju je ubijen, nakon čega se osmanska vojska povukla sa ratišta i napustila Srbiju.</a:t>
            </a:r>
          </a:p>
        </p:txBody>
      </p:sp>
      <p:pic>
        <p:nvPicPr>
          <p:cNvPr id="4" name="Picture 3">
            <a:extLst>
              <a:ext uri="{FF2B5EF4-FFF2-40B4-BE49-F238E27FC236}">
                <a16:creationId xmlns:a16="http://schemas.microsoft.com/office/drawing/2014/main" id="{FDF9AC9F-0CC8-AF82-D01F-BBA28533C597}"/>
              </a:ext>
            </a:extLst>
          </p:cNvPr>
          <p:cNvPicPr>
            <a:picLocks noChangeAspect="1"/>
          </p:cNvPicPr>
          <p:nvPr/>
        </p:nvPicPr>
        <p:blipFill>
          <a:blip r:embed="rId3"/>
          <a:stretch>
            <a:fillRect/>
          </a:stretch>
        </p:blipFill>
        <p:spPr>
          <a:xfrm>
            <a:off x="2757542" y="4059905"/>
            <a:ext cx="2066925" cy="2781300"/>
          </a:xfrm>
          <a:prstGeom prst="rect">
            <a:avLst/>
          </a:prstGeom>
        </p:spPr>
      </p:pic>
      <p:pic>
        <p:nvPicPr>
          <p:cNvPr id="5" name="Picture 4">
            <a:extLst>
              <a:ext uri="{FF2B5EF4-FFF2-40B4-BE49-F238E27FC236}">
                <a16:creationId xmlns:a16="http://schemas.microsoft.com/office/drawing/2014/main" id="{0F47F6F4-B0EA-0CFF-7B58-694BFA5E4B83}"/>
              </a:ext>
            </a:extLst>
          </p:cNvPr>
          <p:cNvPicPr>
            <a:picLocks noChangeAspect="1"/>
          </p:cNvPicPr>
          <p:nvPr/>
        </p:nvPicPr>
        <p:blipFill>
          <a:blip r:embed="rId4"/>
          <a:stretch>
            <a:fillRect/>
          </a:stretch>
        </p:blipFill>
        <p:spPr>
          <a:xfrm>
            <a:off x="5394894" y="4076700"/>
            <a:ext cx="1800225" cy="2781300"/>
          </a:xfrm>
          <a:prstGeom prst="rect">
            <a:avLst/>
          </a:prstGeom>
        </p:spPr>
      </p:pic>
      <p:pic>
        <p:nvPicPr>
          <p:cNvPr id="1032" name="Picture 8" descr="Image result for Vuk Brankovic">
            <a:extLst>
              <a:ext uri="{FF2B5EF4-FFF2-40B4-BE49-F238E27FC236}">
                <a16:creationId xmlns:a16="http://schemas.microsoft.com/office/drawing/2014/main" id="{DB0DFAF8-712D-BE73-B76F-4D9ABEB144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547" y="4110288"/>
            <a:ext cx="1800225" cy="2747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5372BAA-7858-45DA-749F-865670CA9944}"/>
              </a:ext>
            </a:extLst>
          </p:cNvPr>
          <p:cNvPicPr>
            <a:picLocks noChangeAspect="1"/>
          </p:cNvPicPr>
          <p:nvPr/>
        </p:nvPicPr>
        <p:blipFill>
          <a:blip r:embed="rId6"/>
          <a:stretch>
            <a:fillRect/>
          </a:stretch>
        </p:blipFill>
        <p:spPr>
          <a:xfrm>
            <a:off x="10004634" y="4110288"/>
            <a:ext cx="1882566" cy="2747712"/>
          </a:xfrm>
          <a:prstGeom prst="rect">
            <a:avLst/>
          </a:prstGeom>
        </p:spPr>
      </p:pic>
    </p:spTree>
    <p:extLst>
      <p:ext uri="{BB962C8B-B14F-4D97-AF65-F5344CB8AC3E}">
        <p14:creationId xmlns:p14="http://schemas.microsoft.com/office/powerpoint/2010/main" val="26747036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41271-8DC0-2238-F52F-97A71E387E96}"/>
            </a:ext>
          </a:extLst>
        </p:cNvPr>
        <p:cNvGrpSpPr/>
        <p:nvPr/>
      </p:nvGrpSpPr>
      <p:grpSpPr>
        <a:xfrm>
          <a:off x="0" y="0"/>
          <a:ext cx="0" cy="0"/>
          <a:chOff x="0" y="0"/>
          <a:chExt cx="0" cy="0"/>
        </a:xfrm>
      </p:grpSpPr>
      <p:pic>
        <p:nvPicPr>
          <p:cNvPr id="1026" name="Picture 2" descr="Image result for Knez Lazar">
            <a:extLst>
              <a:ext uri="{FF2B5EF4-FFF2-40B4-BE49-F238E27FC236}">
                <a16:creationId xmlns:a16="http://schemas.microsoft.com/office/drawing/2014/main" id="{06DB37FD-CF2D-6A5C-E3E1-C51A7BA27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55" y="4076700"/>
            <a:ext cx="1800225" cy="278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7CF81D-58FE-36EE-3949-8CDD63D802E9}"/>
              </a:ext>
            </a:extLst>
          </p:cNvPr>
          <p:cNvSpPr>
            <a:spLocks noGrp="1"/>
          </p:cNvSpPr>
          <p:nvPr>
            <p:ph type="ctrTitle"/>
          </p:nvPr>
        </p:nvSpPr>
        <p:spPr>
          <a:xfrm>
            <a:off x="0" y="-32021"/>
            <a:ext cx="4271112" cy="1900238"/>
          </a:xfrm>
        </p:spPr>
        <p:txBody>
          <a:bodyPr>
            <a:normAutofit fontScale="90000"/>
          </a:bodyPr>
          <a:lstStyle/>
          <a:p>
            <a:r>
              <a:rPr lang="en-US" dirty="0" err="1"/>
              <a:t>Uvod</a:t>
            </a:r>
            <a:r>
              <a:rPr lang="en-US" dirty="0"/>
              <a:t> u </a:t>
            </a:r>
            <a:r>
              <a:rPr lang="en-US" dirty="0" err="1"/>
              <a:t>Kosovski</a:t>
            </a:r>
            <a:r>
              <a:rPr lang="en-US" dirty="0"/>
              <a:t> </a:t>
            </a:r>
            <a:r>
              <a:rPr lang="en-US" dirty="0" err="1"/>
              <a:t>Boj</a:t>
            </a:r>
            <a:endParaRPr lang="en-US" dirty="0"/>
          </a:p>
        </p:txBody>
      </p:sp>
      <p:sp>
        <p:nvSpPr>
          <p:cNvPr id="3" name="Subtitle 2">
            <a:extLst>
              <a:ext uri="{FF2B5EF4-FFF2-40B4-BE49-F238E27FC236}">
                <a16:creationId xmlns:a16="http://schemas.microsoft.com/office/drawing/2014/main" id="{1923245E-199A-9107-5B93-9BEB9172B404}"/>
              </a:ext>
            </a:extLst>
          </p:cNvPr>
          <p:cNvSpPr>
            <a:spLocks noGrp="1"/>
          </p:cNvSpPr>
          <p:nvPr>
            <p:ph type="subTitle" idx="1"/>
          </p:nvPr>
        </p:nvSpPr>
        <p:spPr>
          <a:xfrm>
            <a:off x="4486542" y="367903"/>
            <a:ext cx="7245586" cy="3503341"/>
          </a:xfrm>
        </p:spPr>
        <p:txBody>
          <a:bodyPr>
            <a:normAutofit lnSpcReduction="10000"/>
          </a:bodyPr>
          <a:lstStyle/>
          <a:p>
            <a:pPr algn="l"/>
            <a:r>
              <a:rPr lang="sr-Latn-RS" sz="2800" dirty="0"/>
              <a:t>Prvi izvori o samoj bici govore o srpskoj pobedi, a tek kasnije se javljaju o srpskom porazu (sredinom 15. veka).  Zbog toga se smatra da je bitka završena srpskom pobedom ili eventualno nerešenim ishodom. Zbog ovoga još uvek postoje mnoge nesuglasice među istoričarima.</a:t>
            </a:r>
          </a:p>
        </p:txBody>
      </p:sp>
      <p:pic>
        <p:nvPicPr>
          <p:cNvPr id="4" name="Picture 3">
            <a:extLst>
              <a:ext uri="{FF2B5EF4-FFF2-40B4-BE49-F238E27FC236}">
                <a16:creationId xmlns:a16="http://schemas.microsoft.com/office/drawing/2014/main" id="{AD1AD6E4-8CF7-3BEE-A158-44F6D8721DDE}"/>
              </a:ext>
            </a:extLst>
          </p:cNvPr>
          <p:cNvPicPr>
            <a:picLocks noChangeAspect="1"/>
          </p:cNvPicPr>
          <p:nvPr/>
        </p:nvPicPr>
        <p:blipFill>
          <a:blip r:embed="rId3"/>
          <a:stretch>
            <a:fillRect/>
          </a:stretch>
        </p:blipFill>
        <p:spPr>
          <a:xfrm>
            <a:off x="2757542" y="4059905"/>
            <a:ext cx="2066925" cy="2781300"/>
          </a:xfrm>
          <a:prstGeom prst="rect">
            <a:avLst/>
          </a:prstGeom>
        </p:spPr>
      </p:pic>
      <p:pic>
        <p:nvPicPr>
          <p:cNvPr id="5" name="Picture 4">
            <a:extLst>
              <a:ext uri="{FF2B5EF4-FFF2-40B4-BE49-F238E27FC236}">
                <a16:creationId xmlns:a16="http://schemas.microsoft.com/office/drawing/2014/main" id="{FC1C1FD3-20C8-C513-451F-3AB84B2E08D1}"/>
              </a:ext>
            </a:extLst>
          </p:cNvPr>
          <p:cNvPicPr>
            <a:picLocks noChangeAspect="1"/>
          </p:cNvPicPr>
          <p:nvPr/>
        </p:nvPicPr>
        <p:blipFill>
          <a:blip r:embed="rId4"/>
          <a:stretch>
            <a:fillRect/>
          </a:stretch>
        </p:blipFill>
        <p:spPr>
          <a:xfrm>
            <a:off x="5394894" y="4076700"/>
            <a:ext cx="1800225" cy="2781300"/>
          </a:xfrm>
          <a:prstGeom prst="rect">
            <a:avLst/>
          </a:prstGeom>
        </p:spPr>
      </p:pic>
      <p:pic>
        <p:nvPicPr>
          <p:cNvPr id="1032" name="Picture 8" descr="Image result for Vuk Brankovic">
            <a:extLst>
              <a:ext uri="{FF2B5EF4-FFF2-40B4-BE49-F238E27FC236}">
                <a16:creationId xmlns:a16="http://schemas.microsoft.com/office/drawing/2014/main" id="{C9797F9E-2C71-F91D-64C9-22FD66BB6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5547" y="4110288"/>
            <a:ext cx="1800225" cy="2747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6D2795-0584-2AA0-28F0-64750BD5063E}"/>
              </a:ext>
            </a:extLst>
          </p:cNvPr>
          <p:cNvPicPr>
            <a:picLocks noChangeAspect="1"/>
          </p:cNvPicPr>
          <p:nvPr/>
        </p:nvPicPr>
        <p:blipFill>
          <a:blip r:embed="rId6"/>
          <a:stretch>
            <a:fillRect/>
          </a:stretch>
        </p:blipFill>
        <p:spPr>
          <a:xfrm>
            <a:off x="10004634" y="4110288"/>
            <a:ext cx="1882566" cy="2747712"/>
          </a:xfrm>
          <a:prstGeom prst="rect">
            <a:avLst/>
          </a:prstGeom>
        </p:spPr>
      </p:pic>
    </p:spTree>
    <p:extLst>
      <p:ext uri="{BB962C8B-B14F-4D97-AF65-F5344CB8AC3E}">
        <p14:creationId xmlns:p14="http://schemas.microsoft.com/office/powerpoint/2010/main" val="602958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F740C-68A1-A761-310A-8829D1D4D889}"/>
              </a:ext>
            </a:extLst>
          </p:cNvPr>
          <p:cNvSpPr>
            <a:spLocks noGrp="1"/>
          </p:cNvSpPr>
          <p:nvPr>
            <p:ph type="title"/>
          </p:nvPr>
        </p:nvSpPr>
        <p:spPr>
          <a:xfrm>
            <a:off x="4462522" y="-245802"/>
            <a:ext cx="6340084" cy="1326321"/>
          </a:xfrm>
        </p:spPr>
        <p:txBody>
          <a:bodyPr vert="horz" lIns="91440" tIns="45720" rIns="91440" bIns="45720" rtlCol="0" anchor="ctr">
            <a:normAutofit/>
          </a:bodyPr>
          <a:lstStyle/>
          <a:p>
            <a:r>
              <a:rPr lang="sr-Latn-RS" sz="3400" dirty="0"/>
              <a:t>Knez Lazar </a:t>
            </a:r>
            <a:r>
              <a:rPr lang="sr-Latn-RS" sz="1400" dirty="0">
                <a:solidFill>
                  <a:schemeClr val="tx1">
                    <a:lumMod val="65000"/>
                  </a:schemeClr>
                </a:solidFill>
              </a:rPr>
              <a:t>Mateja vuković</a:t>
            </a:r>
            <a:endParaRPr lang="en-US" sz="3400" dirty="0">
              <a:solidFill>
                <a:schemeClr val="tx1">
                  <a:lumMod val="65000"/>
                </a:schemeClr>
              </a:solidFill>
            </a:endParaRPr>
          </a:p>
        </p:txBody>
      </p:sp>
      <p:pic>
        <p:nvPicPr>
          <p:cNvPr id="5" name="Content Placeholder 4">
            <a:extLst>
              <a:ext uri="{FF2B5EF4-FFF2-40B4-BE49-F238E27FC236}">
                <a16:creationId xmlns:a16="http://schemas.microsoft.com/office/drawing/2014/main" id="{2FDDE5ED-072B-0479-1B02-4D0FCFB0FD78}"/>
              </a:ext>
            </a:extLst>
          </p:cNvPr>
          <p:cNvPicPr>
            <a:picLocks noGrp="1" noChangeAspect="1"/>
          </p:cNvPicPr>
          <p:nvPr>
            <p:ph idx="1"/>
          </p:nvPr>
        </p:nvPicPr>
        <p:blipFill rotWithShape="1">
          <a:blip r:embed="rId3"/>
          <a:srcRect r="2" b="4218"/>
          <a:stretch/>
        </p:blipFill>
        <p:spPr>
          <a:xfrm>
            <a:off x="21" y="10"/>
            <a:ext cx="4635986" cy="6857990"/>
          </a:xfrm>
          <a:prstGeom prst="rect">
            <a:avLst/>
          </a:prstGeom>
        </p:spPr>
      </p:pic>
      <p:sp>
        <p:nvSpPr>
          <p:cNvPr id="4" name="Text Placeholder 3">
            <a:extLst>
              <a:ext uri="{FF2B5EF4-FFF2-40B4-BE49-F238E27FC236}">
                <a16:creationId xmlns:a16="http://schemas.microsoft.com/office/drawing/2014/main" id="{EA59B708-3E40-FE6F-DC5D-8AC5DAB3943C}"/>
              </a:ext>
            </a:extLst>
          </p:cNvPr>
          <p:cNvSpPr>
            <a:spLocks noGrp="1"/>
          </p:cNvSpPr>
          <p:nvPr>
            <p:ph type="body" sz="half" idx="2"/>
          </p:nvPr>
        </p:nvSpPr>
        <p:spPr>
          <a:xfrm>
            <a:off x="5084678" y="595396"/>
            <a:ext cx="6340085" cy="3695136"/>
          </a:xfrm>
        </p:spPr>
        <p:txBody>
          <a:bodyPr vert="horz" lIns="91440" tIns="45720" rIns="91440" bIns="45720" rtlCol="0">
            <a:noAutofit/>
          </a:bodyPr>
          <a:lstStyle/>
          <a:p>
            <a:pPr indent="-228600" algn="l">
              <a:buFont typeface="Arial" panose="020B0604020202020204" pitchFamily="34" charset="0"/>
              <a:buChar char="•"/>
            </a:pPr>
            <a:r>
              <a:rPr lang="en-US" dirty="0"/>
              <a:t>Lazer </a:t>
            </a:r>
            <a:r>
              <a:rPr lang="en-US" dirty="0" err="1"/>
              <a:t>Hrebeljanovi</a:t>
            </a:r>
            <a:r>
              <a:rPr lang="sr-Latn-RS" dirty="0"/>
              <a:t>ć</a:t>
            </a:r>
            <a:r>
              <a:rPr lang="en-US" dirty="0"/>
              <a:t> </a:t>
            </a:r>
            <a:r>
              <a:rPr lang="en-US" dirty="0" err="1"/>
              <a:t>poznat</a:t>
            </a:r>
            <a:r>
              <a:rPr lang="en-US" dirty="0"/>
              <a:t> </a:t>
            </a:r>
            <a:r>
              <a:rPr lang="en-US" dirty="0" err="1"/>
              <a:t>kao</a:t>
            </a:r>
            <a:r>
              <a:rPr lang="en-US" dirty="0"/>
              <a:t> </a:t>
            </a:r>
            <a:r>
              <a:rPr lang="en-US" dirty="0" err="1"/>
              <a:t>knez</a:t>
            </a:r>
            <a:r>
              <a:rPr lang="en-US" dirty="0"/>
              <a:t> Lazar,</a:t>
            </a:r>
            <a:r>
              <a:rPr lang="sr-Latn-RS" dirty="0"/>
              <a:t> </a:t>
            </a:r>
            <a:r>
              <a:rPr lang="en-US" dirty="0"/>
              <a:t>bio je </a:t>
            </a:r>
            <a:r>
              <a:rPr lang="en-US" dirty="0" err="1"/>
              <a:t>srednjovekovni</a:t>
            </a:r>
            <a:r>
              <a:rPr lang="en-US" dirty="0"/>
              <a:t> </a:t>
            </a:r>
            <a:r>
              <a:rPr lang="en-US" dirty="0" err="1"/>
              <a:t>srpski</a:t>
            </a:r>
            <a:r>
              <a:rPr lang="en-US" dirty="0"/>
              <a:t> </a:t>
            </a:r>
            <a:r>
              <a:rPr lang="en-US" dirty="0" err="1"/>
              <a:t>knez</a:t>
            </a:r>
            <a:r>
              <a:rPr lang="en-US" dirty="0"/>
              <a:t> koji je </a:t>
            </a:r>
            <a:r>
              <a:rPr lang="en-US" dirty="0" err="1"/>
              <a:t>posle</a:t>
            </a:r>
            <a:r>
              <a:rPr lang="en-US" dirty="0"/>
              <a:t> Mari</a:t>
            </a:r>
            <a:r>
              <a:rPr lang="sr-Latn-RS" dirty="0"/>
              <a:t>č</a:t>
            </a:r>
            <a:r>
              <a:rPr lang="en-US" dirty="0" err="1"/>
              <a:t>ke</a:t>
            </a:r>
            <a:r>
              <a:rPr lang="en-US" dirty="0"/>
              <a:t> </a:t>
            </a:r>
            <a:r>
              <a:rPr lang="en-US" dirty="0" err="1"/>
              <a:t>bitke</a:t>
            </a:r>
            <a:r>
              <a:rPr lang="en-US" dirty="0"/>
              <a:t> </a:t>
            </a:r>
            <a:r>
              <a:rPr lang="en-US" dirty="0" err="1"/>
              <a:t>stvorio</a:t>
            </a:r>
            <a:r>
              <a:rPr lang="en-US" dirty="0"/>
              <a:t> </a:t>
            </a:r>
            <a:r>
              <a:rPr lang="en-US" dirty="0" err="1"/>
              <a:t>najve</a:t>
            </a:r>
            <a:r>
              <a:rPr lang="sr-Latn-RS" dirty="0"/>
              <a:t>ć</a:t>
            </a:r>
            <a:r>
              <a:rPr lang="en-US" dirty="0"/>
              <a:t>u I </a:t>
            </a:r>
            <a:r>
              <a:rPr lang="en-US" dirty="0" err="1"/>
              <a:t>najmo</a:t>
            </a:r>
            <a:r>
              <a:rPr lang="sr-Latn-RS" dirty="0"/>
              <a:t>ć</a:t>
            </a:r>
            <a:r>
              <a:rPr lang="en-US" dirty="0" err="1"/>
              <a:t>niju</a:t>
            </a:r>
            <a:r>
              <a:rPr lang="en-US" dirty="0"/>
              <a:t> </a:t>
            </a:r>
            <a:r>
              <a:rPr lang="en-US" dirty="0" err="1"/>
              <a:t>dr</a:t>
            </a:r>
            <a:r>
              <a:rPr lang="sr-Latn-RS" dirty="0"/>
              <a:t>ž</a:t>
            </a:r>
            <a:r>
              <a:rPr lang="en-US" dirty="0" err="1"/>
              <a:t>avu</a:t>
            </a:r>
            <a:r>
              <a:rPr lang="en-US" dirty="0"/>
              <a:t> </a:t>
            </a:r>
            <a:r>
              <a:rPr lang="en-US" dirty="0" err="1"/>
              <a:t>na</a:t>
            </a:r>
            <a:r>
              <a:rPr lang="en-US" dirty="0"/>
              <a:t> </a:t>
            </a:r>
            <a:r>
              <a:rPr lang="en-US" dirty="0" err="1"/>
              <a:t>teritoriji</a:t>
            </a:r>
            <a:r>
              <a:rPr lang="en-US" dirty="0"/>
              <a:t> </a:t>
            </a:r>
            <a:r>
              <a:rPr lang="en-US" dirty="0" err="1"/>
              <a:t>nekada</a:t>
            </a:r>
            <a:r>
              <a:rPr lang="sr-Latn-RS" dirty="0"/>
              <a:t>š</a:t>
            </a:r>
            <a:r>
              <a:rPr lang="en-US" dirty="0" err="1"/>
              <a:t>njeg</a:t>
            </a:r>
            <a:r>
              <a:rPr lang="en-US" dirty="0"/>
              <a:t> </a:t>
            </a:r>
            <a:r>
              <a:rPr lang="sr-Latn-RS" dirty="0"/>
              <a:t>S</a:t>
            </a:r>
            <a:r>
              <a:rPr lang="en-US" dirty="0" err="1"/>
              <a:t>rpskog</a:t>
            </a:r>
            <a:r>
              <a:rPr lang="en-US" dirty="0"/>
              <a:t> </a:t>
            </a:r>
            <a:r>
              <a:rPr lang="en-US" dirty="0" err="1"/>
              <a:t>carstva</a:t>
            </a:r>
            <a:r>
              <a:rPr lang="en-US" dirty="0"/>
              <a:t>.</a:t>
            </a:r>
          </a:p>
          <a:p>
            <a:pPr indent="-228600" algn="l">
              <a:buFont typeface="Arial" panose="020B0604020202020204" pitchFamily="34" charset="0"/>
              <a:buChar char="•"/>
            </a:pPr>
            <a:r>
              <a:rPr lang="en-US" dirty="0" err="1"/>
              <a:t>Rodjen</a:t>
            </a:r>
            <a:r>
              <a:rPr lang="en-US" dirty="0"/>
              <a:t> je u </a:t>
            </a:r>
            <a:r>
              <a:rPr lang="en-US" dirty="0" err="1"/>
              <a:t>Prilepcu</a:t>
            </a:r>
            <a:r>
              <a:rPr lang="en-US" dirty="0"/>
              <a:t> 1329. god.</a:t>
            </a:r>
          </a:p>
          <a:p>
            <a:pPr indent="-228600" algn="l">
              <a:buFont typeface="Arial" panose="020B0604020202020204" pitchFamily="34" charset="0"/>
              <a:buChar char="•"/>
            </a:pPr>
            <a:r>
              <a:rPr lang="en-US" dirty="0" err="1"/>
              <a:t>Posle</a:t>
            </a:r>
            <a:r>
              <a:rPr lang="en-US" dirty="0"/>
              <a:t> </a:t>
            </a:r>
            <a:r>
              <a:rPr lang="en-US" dirty="0" err="1"/>
              <a:t>Muratovog</a:t>
            </a:r>
            <a:r>
              <a:rPr lang="en-US" dirty="0"/>
              <a:t> </a:t>
            </a:r>
            <a:r>
              <a:rPr lang="en-US" dirty="0" err="1"/>
              <a:t>pisma</a:t>
            </a:r>
            <a:r>
              <a:rPr lang="en-US" dirty="0"/>
              <a:t> </a:t>
            </a:r>
            <a:r>
              <a:rPr lang="en-US" dirty="0" err="1"/>
              <a:t>odlu</a:t>
            </a:r>
            <a:r>
              <a:rPr lang="sr-Latn-RS" dirty="0"/>
              <a:t>č</a:t>
            </a:r>
            <a:r>
              <a:rPr lang="en-US" dirty="0" err="1"/>
              <a:t>uje</a:t>
            </a:r>
            <a:r>
              <a:rPr lang="en-US" dirty="0"/>
              <a:t> se da se </a:t>
            </a:r>
            <a:r>
              <a:rPr lang="en-US" dirty="0" err="1"/>
              <a:t>suprotstavi</a:t>
            </a:r>
            <a:r>
              <a:rPr lang="en-US" dirty="0"/>
              <a:t> </a:t>
            </a:r>
            <a:r>
              <a:rPr lang="en-US" dirty="0" err="1"/>
              <a:t>Muratu</a:t>
            </a:r>
            <a:r>
              <a:rPr lang="en-US" dirty="0"/>
              <a:t> u </a:t>
            </a:r>
            <a:r>
              <a:rPr lang="en-US" dirty="0" err="1"/>
              <a:t>boju</a:t>
            </a:r>
            <a:r>
              <a:rPr lang="en-US" dirty="0"/>
              <a:t> </a:t>
            </a:r>
            <a:r>
              <a:rPr lang="en-US" dirty="0" err="1"/>
              <a:t>na</a:t>
            </a:r>
            <a:r>
              <a:rPr lang="en-US" dirty="0"/>
              <a:t> </a:t>
            </a:r>
            <a:r>
              <a:rPr lang="en-US" dirty="0" err="1"/>
              <a:t>Kosovu</a:t>
            </a:r>
            <a:r>
              <a:rPr lang="en-US" dirty="0"/>
              <a:t>.</a:t>
            </a:r>
          </a:p>
          <a:p>
            <a:pPr indent="-228600" algn="l">
              <a:buFont typeface="Arial" panose="020B0604020202020204" pitchFamily="34" charset="0"/>
              <a:buChar char="•"/>
            </a:pPr>
            <a:r>
              <a:rPr lang="en-US" dirty="0" err="1"/>
              <a:t>Iako</a:t>
            </a:r>
            <a:r>
              <a:rPr lang="en-US" dirty="0"/>
              <a:t> </a:t>
            </a:r>
            <a:r>
              <a:rPr lang="en-US" dirty="0" err="1"/>
              <a:t>zna</a:t>
            </a:r>
            <a:r>
              <a:rPr lang="en-US" dirty="0"/>
              <a:t> da </a:t>
            </a:r>
            <a:r>
              <a:rPr lang="en-US" dirty="0" err="1"/>
              <a:t>ce</a:t>
            </a:r>
            <a:r>
              <a:rPr lang="en-US" dirty="0"/>
              <a:t> </a:t>
            </a:r>
            <a:r>
              <a:rPr lang="en-US" dirty="0" err="1"/>
              <a:t>bitku</a:t>
            </a:r>
            <a:r>
              <a:rPr lang="en-US" dirty="0"/>
              <a:t> </a:t>
            </a:r>
            <a:r>
              <a:rPr lang="en-US" dirty="0" err="1"/>
              <a:t>izgubiti</a:t>
            </a:r>
            <a:r>
              <a:rPr lang="en-US" dirty="0"/>
              <a:t> on </a:t>
            </a:r>
            <a:r>
              <a:rPr lang="en-US" dirty="0" err="1"/>
              <a:t>ostaje</a:t>
            </a:r>
            <a:r>
              <a:rPr lang="en-US" dirty="0"/>
              <a:t> </a:t>
            </a:r>
            <a:r>
              <a:rPr lang="en-US" dirty="0" err="1"/>
              <a:t>pri</a:t>
            </a:r>
            <a:r>
              <a:rPr lang="en-US" dirty="0"/>
              <a:t> </a:t>
            </a:r>
            <a:r>
              <a:rPr lang="en-US" dirty="0" err="1"/>
              <a:t>svojoj</a:t>
            </a:r>
            <a:r>
              <a:rPr lang="en-US" dirty="0"/>
              <a:t> </a:t>
            </a:r>
            <a:r>
              <a:rPr lang="en-US" dirty="0" err="1"/>
              <a:t>reci</a:t>
            </a:r>
            <a:r>
              <a:rPr lang="en-US" dirty="0"/>
              <a:t> I </a:t>
            </a:r>
            <a:r>
              <a:rPr lang="en-US" dirty="0" err="1"/>
              <a:t>bori</a:t>
            </a:r>
            <a:r>
              <a:rPr lang="en-US" dirty="0"/>
              <a:t> se za </a:t>
            </a:r>
            <a:r>
              <a:rPr lang="en-US" dirty="0" err="1"/>
              <a:t>Nebesko</a:t>
            </a:r>
            <a:r>
              <a:rPr lang="en-US" dirty="0"/>
              <a:t> </a:t>
            </a:r>
            <a:r>
              <a:rPr lang="en-US" dirty="0" err="1"/>
              <a:t>carstvo</a:t>
            </a:r>
            <a:endParaRPr lang="en-US" dirty="0"/>
          </a:p>
          <a:p>
            <a:pPr indent="-228600" algn="l">
              <a:buFont typeface="Arial" panose="020B0604020202020204" pitchFamily="34" charset="0"/>
              <a:buChar char="•"/>
            </a:pPr>
            <a:r>
              <a:rPr lang="en-US" dirty="0"/>
              <a:t>U </a:t>
            </a:r>
            <a:r>
              <a:rPr lang="en-US" dirty="0" err="1"/>
              <a:t>boju</a:t>
            </a:r>
            <a:r>
              <a:rPr lang="en-US" dirty="0"/>
              <a:t> </a:t>
            </a:r>
            <a:r>
              <a:rPr lang="en-US" dirty="0" err="1"/>
              <a:t>na</a:t>
            </a:r>
            <a:r>
              <a:rPr lang="en-US" dirty="0"/>
              <a:t> </a:t>
            </a:r>
            <a:r>
              <a:rPr lang="en-US" dirty="0" err="1"/>
              <a:t>Kosovu</a:t>
            </a:r>
            <a:r>
              <a:rPr lang="en-US" dirty="0"/>
              <a:t> </a:t>
            </a:r>
            <a:r>
              <a:rPr lang="en-US" dirty="0" err="1"/>
              <a:t>gubi</a:t>
            </a:r>
            <a:r>
              <a:rPr lang="en-US" dirty="0"/>
              <a:t> </a:t>
            </a:r>
            <a:r>
              <a:rPr lang="en-US" dirty="0" err="1"/>
              <a:t>svoju</a:t>
            </a:r>
            <a:r>
              <a:rPr lang="en-US" dirty="0"/>
              <a:t> </a:t>
            </a:r>
            <a:r>
              <a:rPr lang="en-US" dirty="0" err="1"/>
              <a:t>glavu</a:t>
            </a:r>
            <a:r>
              <a:rPr lang="en-US" dirty="0"/>
              <a:t> 28. </a:t>
            </a:r>
            <a:r>
              <a:rPr lang="en-US" dirty="0" err="1"/>
              <a:t>juna</a:t>
            </a:r>
            <a:r>
              <a:rPr lang="en-US" dirty="0"/>
              <a:t> 1389. god</a:t>
            </a:r>
            <a:r>
              <a:rPr lang="sr-Latn-RS" dirty="0"/>
              <a:t>. ,</a:t>
            </a:r>
            <a:r>
              <a:rPr lang="en-US" dirty="0"/>
              <a:t> </a:t>
            </a:r>
            <a:r>
              <a:rPr lang="en-US" dirty="0" err="1"/>
              <a:t>na</a:t>
            </a:r>
            <a:r>
              <a:rPr lang="en-US" dirty="0"/>
              <a:t> </a:t>
            </a:r>
            <a:r>
              <a:rPr lang="en-US" dirty="0" err="1"/>
              <a:t>Vidovdan</a:t>
            </a:r>
            <a:r>
              <a:rPr lang="en-US" dirty="0"/>
              <a:t>.</a:t>
            </a:r>
          </a:p>
          <a:p>
            <a:pPr indent="-228600" algn="l">
              <a:buFont typeface="Arial" panose="020B0604020202020204" pitchFamily="34" charset="0"/>
              <a:buChar char="•"/>
            </a:pPr>
            <a:r>
              <a:rPr lang="en-US" dirty="0" err="1"/>
              <a:t>Sahranjen</a:t>
            </a:r>
            <a:r>
              <a:rPr lang="en-US" dirty="0"/>
              <a:t> je u </a:t>
            </a:r>
            <a:r>
              <a:rPr lang="en-US" dirty="0" err="1"/>
              <a:t>svojoj</a:t>
            </a:r>
            <a:r>
              <a:rPr lang="en-US" dirty="0"/>
              <a:t> </a:t>
            </a:r>
            <a:r>
              <a:rPr lang="en-US" dirty="0" err="1"/>
              <a:t>zaduzbini</a:t>
            </a:r>
            <a:r>
              <a:rPr lang="en-US" dirty="0"/>
              <a:t> </a:t>
            </a:r>
            <a:r>
              <a:rPr lang="en-US" dirty="0" err="1"/>
              <a:t>manastiiru</a:t>
            </a:r>
            <a:r>
              <a:rPr lang="en-US" dirty="0"/>
              <a:t> </a:t>
            </a:r>
            <a:r>
              <a:rPr lang="en-US" dirty="0" err="1"/>
              <a:t>Ravanici</a:t>
            </a:r>
            <a:r>
              <a:rPr lang="en-US" dirty="0"/>
              <a:t>.</a:t>
            </a:r>
          </a:p>
        </p:txBody>
      </p:sp>
      <p:cxnSp>
        <p:nvCxnSpPr>
          <p:cNvPr id="10" name="Straight Connector 9">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AAA3766-2D0E-9291-EBEE-1C7163C219D5}"/>
              </a:ext>
            </a:extLst>
          </p:cNvPr>
          <p:cNvPicPr>
            <a:picLocks noChangeAspect="1"/>
          </p:cNvPicPr>
          <p:nvPr/>
        </p:nvPicPr>
        <p:blipFill>
          <a:blip r:embed="rId4"/>
          <a:stretch>
            <a:fillRect/>
          </a:stretch>
        </p:blipFill>
        <p:spPr>
          <a:xfrm>
            <a:off x="5084678" y="4863052"/>
            <a:ext cx="1483086" cy="1994948"/>
          </a:xfrm>
          <a:prstGeom prst="rect">
            <a:avLst/>
          </a:prstGeom>
        </p:spPr>
      </p:pic>
      <p:pic>
        <p:nvPicPr>
          <p:cNvPr id="7" name="Picture 6">
            <a:extLst>
              <a:ext uri="{FF2B5EF4-FFF2-40B4-BE49-F238E27FC236}">
                <a16:creationId xmlns:a16="http://schemas.microsoft.com/office/drawing/2014/main" id="{5DBBB3EA-B3C1-339E-372D-5C3C818A4D8D}"/>
              </a:ext>
            </a:extLst>
          </p:cNvPr>
          <p:cNvPicPr>
            <a:picLocks noChangeAspect="1"/>
          </p:cNvPicPr>
          <p:nvPr/>
        </p:nvPicPr>
        <p:blipFill>
          <a:blip r:embed="rId5"/>
          <a:stretch>
            <a:fillRect/>
          </a:stretch>
        </p:blipFill>
        <p:spPr>
          <a:xfrm>
            <a:off x="7010409" y="4863052"/>
            <a:ext cx="1244311" cy="1994948"/>
          </a:xfrm>
          <a:prstGeom prst="rect">
            <a:avLst/>
          </a:prstGeom>
        </p:spPr>
      </p:pic>
      <p:pic>
        <p:nvPicPr>
          <p:cNvPr id="8" name="Picture 7">
            <a:extLst>
              <a:ext uri="{FF2B5EF4-FFF2-40B4-BE49-F238E27FC236}">
                <a16:creationId xmlns:a16="http://schemas.microsoft.com/office/drawing/2014/main" id="{BD713605-3CEB-5D7A-22A7-DBC620B9B6BC}"/>
              </a:ext>
            </a:extLst>
          </p:cNvPr>
          <p:cNvPicPr>
            <a:picLocks noChangeAspect="1"/>
          </p:cNvPicPr>
          <p:nvPr/>
        </p:nvPicPr>
        <p:blipFill>
          <a:blip r:embed="rId6"/>
          <a:stretch>
            <a:fillRect/>
          </a:stretch>
        </p:blipFill>
        <p:spPr>
          <a:xfrm>
            <a:off x="8725940" y="4863052"/>
            <a:ext cx="1304900" cy="1994948"/>
          </a:xfrm>
          <a:prstGeom prst="rect">
            <a:avLst/>
          </a:prstGeom>
        </p:spPr>
      </p:pic>
      <p:pic>
        <p:nvPicPr>
          <p:cNvPr id="9" name="Picture 8">
            <a:extLst>
              <a:ext uri="{FF2B5EF4-FFF2-40B4-BE49-F238E27FC236}">
                <a16:creationId xmlns:a16="http://schemas.microsoft.com/office/drawing/2014/main" id="{A4DBA4FB-E59A-5340-3A1F-30DC5E34FA11}"/>
              </a:ext>
            </a:extLst>
          </p:cNvPr>
          <p:cNvPicPr>
            <a:picLocks noChangeAspect="1"/>
          </p:cNvPicPr>
          <p:nvPr/>
        </p:nvPicPr>
        <p:blipFill>
          <a:blip r:embed="rId7"/>
          <a:stretch>
            <a:fillRect/>
          </a:stretch>
        </p:blipFill>
        <p:spPr>
          <a:xfrm>
            <a:off x="10444910" y="4863053"/>
            <a:ext cx="1304900" cy="1994947"/>
          </a:xfrm>
          <a:prstGeom prst="rect">
            <a:avLst/>
          </a:prstGeom>
        </p:spPr>
      </p:pic>
    </p:spTree>
    <p:extLst>
      <p:ext uri="{BB962C8B-B14F-4D97-AF65-F5344CB8AC3E}">
        <p14:creationId xmlns:p14="http://schemas.microsoft.com/office/powerpoint/2010/main" val="3747171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77CD-20A9-37D2-7F62-07165FF47118}"/>
              </a:ext>
            </a:extLst>
          </p:cNvPr>
          <p:cNvSpPr>
            <a:spLocks noGrp="1"/>
          </p:cNvSpPr>
          <p:nvPr>
            <p:ph type="title"/>
          </p:nvPr>
        </p:nvSpPr>
        <p:spPr>
          <a:xfrm>
            <a:off x="457463" y="-1790958"/>
            <a:ext cx="1990725" cy="3104627"/>
          </a:xfrm>
        </p:spPr>
        <p:txBody>
          <a:bodyPr/>
          <a:lstStyle/>
          <a:p>
            <a:r>
              <a:rPr lang="sr-Latn-RS" dirty="0"/>
              <a:t>Milos Obilić</a:t>
            </a:r>
            <a:br>
              <a:rPr lang="sr-Latn-RS" dirty="0"/>
            </a:br>
            <a:r>
              <a:rPr lang="sr-Latn-RS" sz="1400" dirty="0">
                <a:solidFill>
                  <a:schemeClr val="tx1">
                    <a:lumMod val="65000"/>
                  </a:schemeClr>
                </a:solidFill>
              </a:rPr>
              <a:t>pavle skorić</a:t>
            </a:r>
            <a:endParaRPr lang="en-US" sz="1400" dirty="0">
              <a:solidFill>
                <a:schemeClr val="tx1">
                  <a:lumMod val="65000"/>
                </a:schemeClr>
              </a:solidFill>
            </a:endParaRPr>
          </a:p>
        </p:txBody>
      </p:sp>
      <p:sp>
        <p:nvSpPr>
          <p:cNvPr id="4" name="Text Placeholder 3">
            <a:extLst>
              <a:ext uri="{FF2B5EF4-FFF2-40B4-BE49-F238E27FC236}">
                <a16:creationId xmlns:a16="http://schemas.microsoft.com/office/drawing/2014/main" id="{941AE41D-A4AA-2D37-32BE-BF8FBC0ACA5A}"/>
              </a:ext>
            </a:extLst>
          </p:cNvPr>
          <p:cNvSpPr>
            <a:spLocks noGrp="1"/>
          </p:cNvSpPr>
          <p:nvPr>
            <p:ph type="body" sz="half" idx="2"/>
          </p:nvPr>
        </p:nvSpPr>
        <p:spPr>
          <a:xfrm>
            <a:off x="6991350" y="324374"/>
            <a:ext cx="4848843" cy="3495151"/>
          </a:xfrm>
        </p:spPr>
        <p:txBody>
          <a:bodyPr>
            <a:normAutofit/>
          </a:bodyPr>
          <a:lstStyle/>
          <a:p>
            <a:pPr marL="285750" indent="-285750">
              <a:buFont typeface="Arial" panose="020B0604020202020204" pitchFamily="34" charset="0"/>
              <a:buChar char="•"/>
            </a:pPr>
            <a:r>
              <a:rPr lang="sr-Latn-RS" dirty="0"/>
              <a:t>Usmrćen je 1389 od strane sultanovih stražara zbog ubijanja Murata</a:t>
            </a:r>
          </a:p>
          <a:p>
            <a:pPr marL="285750" indent="-285750">
              <a:buFont typeface="Arial" panose="020B0604020202020204" pitchFamily="34" charset="0"/>
              <a:buChar char="•"/>
            </a:pPr>
            <a:r>
              <a:rPr lang="sr-Latn-RS" dirty="0"/>
              <a:t>Poznat je u epici, ali u istoriji je upitno da li postoji</a:t>
            </a:r>
          </a:p>
          <a:p>
            <a:pPr marL="285750" indent="-285750">
              <a:buFont typeface="Arial" panose="020B0604020202020204" pitchFamily="34" charset="0"/>
              <a:buChar char="•"/>
            </a:pPr>
            <a:r>
              <a:rPr lang="sr-Latn-RS" dirty="0"/>
              <a:t>Viteškom legendom su ga </a:t>
            </a:r>
            <a:r>
              <a:rPr lang="sr-Latn-RS" dirty="0" err="1"/>
              <a:t>učinli</a:t>
            </a:r>
            <a:r>
              <a:rPr lang="sr-Latn-RS" dirty="0"/>
              <a:t> tek kasniji pesnici, kao Njegoš</a:t>
            </a:r>
          </a:p>
          <a:p>
            <a:pPr marL="285750" indent="-285750">
              <a:buFont typeface="Arial" panose="020B0604020202020204" pitchFamily="34" charset="0"/>
              <a:buChar char="•"/>
            </a:pPr>
            <a:r>
              <a:rPr lang="sr-Latn-RS" dirty="0"/>
              <a:t>Prvi detaljan opis od strane </a:t>
            </a:r>
            <a:r>
              <a:rPr lang="sr-Latn-RS" dirty="0" err="1"/>
              <a:t>turaka</a:t>
            </a:r>
            <a:r>
              <a:rPr lang="sr-Latn-RS" dirty="0"/>
              <a:t> datira 1512 godine</a:t>
            </a:r>
          </a:p>
        </p:txBody>
      </p:sp>
      <p:pic>
        <p:nvPicPr>
          <p:cNvPr id="5" name="Picture 4">
            <a:extLst>
              <a:ext uri="{FF2B5EF4-FFF2-40B4-BE49-F238E27FC236}">
                <a16:creationId xmlns:a16="http://schemas.microsoft.com/office/drawing/2014/main" id="{EF66368D-DBAF-6281-AFD8-C7134871ECF1}"/>
              </a:ext>
            </a:extLst>
          </p:cNvPr>
          <p:cNvPicPr>
            <a:picLocks noChangeAspect="1"/>
          </p:cNvPicPr>
          <p:nvPr/>
        </p:nvPicPr>
        <p:blipFill>
          <a:blip r:embed="rId2"/>
          <a:stretch>
            <a:fillRect/>
          </a:stretch>
        </p:blipFill>
        <p:spPr>
          <a:xfrm>
            <a:off x="2941748" y="3"/>
            <a:ext cx="3437129" cy="6857997"/>
          </a:xfrm>
          <a:prstGeom prst="rect">
            <a:avLst/>
          </a:prstGeom>
        </p:spPr>
      </p:pic>
      <p:pic>
        <p:nvPicPr>
          <p:cNvPr id="6" name="Picture 5">
            <a:extLst>
              <a:ext uri="{FF2B5EF4-FFF2-40B4-BE49-F238E27FC236}">
                <a16:creationId xmlns:a16="http://schemas.microsoft.com/office/drawing/2014/main" id="{B0C6A8F5-27D7-3A09-99C1-355C35A02A14}"/>
              </a:ext>
            </a:extLst>
          </p:cNvPr>
          <p:cNvPicPr>
            <a:picLocks noChangeAspect="1"/>
          </p:cNvPicPr>
          <p:nvPr/>
        </p:nvPicPr>
        <p:blipFill>
          <a:blip r:embed="rId3"/>
          <a:stretch>
            <a:fillRect/>
          </a:stretch>
        </p:blipFill>
        <p:spPr>
          <a:xfrm>
            <a:off x="457464" y="4114798"/>
            <a:ext cx="1990725" cy="2743198"/>
          </a:xfrm>
          <a:prstGeom prst="rect">
            <a:avLst/>
          </a:prstGeom>
        </p:spPr>
      </p:pic>
      <p:pic>
        <p:nvPicPr>
          <p:cNvPr id="7" name="Picture 6">
            <a:extLst>
              <a:ext uri="{FF2B5EF4-FFF2-40B4-BE49-F238E27FC236}">
                <a16:creationId xmlns:a16="http://schemas.microsoft.com/office/drawing/2014/main" id="{A9BB17B1-11F6-4117-2F11-00D66C316082}"/>
              </a:ext>
            </a:extLst>
          </p:cNvPr>
          <p:cNvPicPr>
            <a:picLocks noChangeAspect="1"/>
          </p:cNvPicPr>
          <p:nvPr/>
        </p:nvPicPr>
        <p:blipFill>
          <a:blip r:embed="rId4"/>
          <a:stretch>
            <a:fillRect/>
          </a:stretch>
        </p:blipFill>
        <p:spPr>
          <a:xfrm>
            <a:off x="6537047" y="4114801"/>
            <a:ext cx="1718564" cy="2743199"/>
          </a:xfrm>
          <a:prstGeom prst="rect">
            <a:avLst/>
          </a:prstGeom>
        </p:spPr>
      </p:pic>
      <p:pic>
        <p:nvPicPr>
          <p:cNvPr id="8" name="Picture 7">
            <a:extLst>
              <a:ext uri="{FF2B5EF4-FFF2-40B4-BE49-F238E27FC236}">
                <a16:creationId xmlns:a16="http://schemas.microsoft.com/office/drawing/2014/main" id="{19B320C3-CFC5-EF3B-6A86-BDF444E508F8}"/>
              </a:ext>
            </a:extLst>
          </p:cNvPr>
          <p:cNvPicPr>
            <a:picLocks noChangeAspect="1"/>
          </p:cNvPicPr>
          <p:nvPr/>
        </p:nvPicPr>
        <p:blipFill>
          <a:blip r:embed="rId5"/>
          <a:stretch>
            <a:fillRect/>
          </a:stretch>
        </p:blipFill>
        <p:spPr>
          <a:xfrm>
            <a:off x="8511655" y="4114799"/>
            <a:ext cx="1718564" cy="2743199"/>
          </a:xfrm>
          <a:prstGeom prst="rect">
            <a:avLst/>
          </a:prstGeom>
        </p:spPr>
      </p:pic>
      <p:pic>
        <p:nvPicPr>
          <p:cNvPr id="9" name="Picture 8">
            <a:extLst>
              <a:ext uri="{FF2B5EF4-FFF2-40B4-BE49-F238E27FC236}">
                <a16:creationId xmlns:a16="http://schemas.microsoft.com/office/drawing/2014/main" id="{AD873B82-795E-41C0-A65C-C985EB21059D}"/>
              </a:ext>
            </a:extLst>
          </p:cNvPr>
          <p:cNvPicPr>
            <a:picLocks noChangeAspect="1"/>
          </p:cNvPicPr>
          <p:nvPr/>
        </p:nvPicPr>
        <p:blipFill>
          <a:blip r:embed="rId6"/>
          <a:stretch>
            <a:fillRect/>
          </a:stretch>
        </p:blipFill>
        <p:spPr>
          <a:xfrm>
            <a:off x="10546559" y="4114798"/>
            <a:ext cx="1473991" cy="2743199"/>
          </a:xfrm>
          <a:prstGeom prst="rect">
            <a:avLst/>
          </a:prstGeom>
        </p:spPr>
      </p:pic>
      <p:sp>
        <p:nvSpPr>
          <p:cNvPr id="10" name="TextBox 9">
            <a:extLst>
              <a:ext uri="{FF2B5EF4-FFF2-40B4-BE49-F238E27FC236}">
                <a16:creationId xmlns:a16="http://schemas.microsoft.com/office/drawing/2014/main" id="{D52BC142-7B40-23F7-2031-85337B3BE13F}"/>
              </a:ext>
            </a:extLst>
          </p:cNvPr>
          <p:cNvSpPr txBox="1"/>
          <p:nvPr/>
        </p:nvSpPr>
        <p:spPr>
          <a:xfrm>
            <a:off x="153824" y="1435694"/>
            <a:ext cx="2629754" cy="2862322"/>
          </a:xfrm>
          <a:prstGeom prst="rect">
            <a:avLst/>
          </a:prstGeom>
          <a:noFill/>
        </p:spPr>
        <p:txBody>
          <a:bodyPr wrap="square">
            <a:spAutoFit/>
          </a:bodyPr>
          <a:lstStyle/>
          <a:p>
            <a:pPr marL="285750" indent="-285750">
              <a:buFont typeface="Arial" panose="020B0604020202020204" pitchFamily="34" charset="0"/>
              <a:buChar char="•"/>
            </a:pPr>
            <a:r>
              <a:rPr lang="en-US" sz="1600" dirty="0"/>
              <a:t>Bio je </a:t>
            </a:r>
            <a:r>
              <a:rPr lang="en-US" sz="1600" dirty="0" err="1"/>
              <a:t>poznat</a:t>
            </a:r>
            <a:r>
              <a:rPr lang="en-US" sz="1600" dirty="0"/>
              <a:t> I po </a:t>
            </a:r>
            <a:r>
              <a:rPr lang="en-US" sz="1600" dirty="0" err="1"/>
              <a:t>drugim</a:t>
            </a:r>
            <a:r>
              <a:rPr lang="en-US" sz="1600" dirty="0"/>
              <a:t> </a:t>
            </a:r>
            <a:r>
              <a:rPr lang="en-US" sz="1600" dirty="0" err="1"/>
              <a:t>imenom</a:t>
            </a:r>
            <a:r>
              <a:rPr lang="en-US" sz="1600" dirty="0"/>
              <a:t> Milo</a:t>
            </a:r>
            <a:r>
              <a:rPr lang="sr-Latn-RS" sz="1600" dirty="0"/>
              <a:t>š</a:t>
            </a:r>
            <a:r>
              <a:rPr lang="en-US" sz="1600" dirty="0"/>
              <a:t> </a:t>
            </a:r>
            <a:r>
              <a:rPr lang="en-US" sz="1600" dirty="0" err="1"/>
              <a:t>Kobili</a:t>
            </a:r>
            <a:r>
              <a:rPr lang="sr-Latn-RS" sz="1600" dirty="0"/>
              <a:t>ć</a:t>
            </a:r>
            <a:r>
              <a:rPr lang="en-US" sz="1600" dirty="0"/>
              <a:t>.</a:t>
            </a:r>
            <a:endParaRPr lang="sr-Latn-R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Imao je </a:t>
            </a:r>
            <a:r>
              <a:rPr lang="en-US" sz="1600" dirty="0" err="1"/>
              <a:t>svog</a:t>
            </a:r>
            <a:r>
              <a:rPr lang="en-US" sz="1600" dirty="0"/>
              <a:t> </a:t>
            </a:r>
            <a:r>
              <a:rPr lang="en-US" sz="1600" dirty="0" err="1"/>
              <a:t>konja</a:t>
            </a:r>
            <a:r>
              <a:rPr lang="en-US" sz="1600" dirty="0"/>
              <a:t> po </a:t>
            </a:r>
            <a:r>
              <a:rPr lang="en-US" sz="1600" dirty="0" err="1"/>
              <a:t>imenu</a:t>
            </a:r>
            <a:r>
              <a:rPr lang="en-US" sz="1600" dirty="0"/>
              <a:t> </a:t>
            </a:r>
            <a:r>
              <a:rPr lang="sr-Latn-RS" sz="1600" dirty="0"/>
              <a:t>Ždral</a:t>
            </a:r>
          </a:p>
          <a:p>
            <a:pPr marL="285750" indent="-285750">
              <a:buFont typeface="Arial" panose="020B0604020202020204" pitchFamily="34" charset="0"/>
              <a:buChar char="•"/>
            </a:pPr>
            <a:endParaRPr lang="sr-Latn-RS" sz="1600" dirty="0"/>
          </a:p>
          <a:p>
            <a:pPr marL="285750" indent="-285750">
              <a:buFont typeface="Arial" panose="020B0604020202020204" pitchFamily="34" charset="0"/>
              <a:buChar char="•"/>
            </a:pPr>
            <a:r>
              <a:rPr lang="sr-Latn-RS" sz="1600" dirty="0"/>
              <a:t>Je bio izdan odstrane Vuka Brankovića na Kneževoj večeri</a:t>
            </a:r>
          </a:p>
          <a:p>
            <a:endParaRPr lang="sr-Latn-RS" dirty="0"/>
          </a:p>
        </p:txBody>
      </p:sp>
    </p:spTree>
    <p:extLst>
      <p:ext uri="{BB962C8B-B14F-4D97-AF65-F5344CB8AC3E}">
        <p14:creationId xmlns:p14="http://schemas.microsoft.com/office/powerpoint/2010/main" val="365459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C516-9A98-B349-B503-F4657023BF14}"/>
              </a:ext>
            </a:extLst>
          </p:cNvPr>
          <p:cNvSpPr>
            <a:spLocks noGrp="1"/>
          </p:cNvSpPr>
          <p:nvPr>
            <p:ph type="title"/>
          </p:nvPr>
        </p:nvSpPr>
        <p:spPr>
          <a:xfrm>
            <a:off x="-40182" y="-451736"/>
            <a:ext cx="3109489" cy="1764484"/>
          </a:xfrm>
        </p:spPr>
        <p:txBody>
          <a:bodyPr/>
          <a:lstStyle/>
          <a:p>
            <a:r>
              <a:rPr lang="sr-Latn-RS" dirty="0"/>
              <a:t>Banović Strahinja</a:t>
            </a:r>
            <a:br>
              <a:rPr lang="sr-Latn-RS" dirty="0"/>
            </a:br>
            <a:r>
              <a:rPr lang="sr-Latn-RS" sz="1400" dirty="0">
                <a:solidFill>
                  <a:schemeClr val="tx1">
                    <a:lumMod val="65000"/>
                  </a:schemeClr>
                </a:solidFill>
              </a:rPr>
              <a:t>Igor banović</a:t>
            </a:r>
            <a:endParaRPr lang="en-US" sz="1400" dirty="0">
              <a:solidFill>
                <a:schemeClr val="tx1">
                  <a:lumMod val="65000"/>
                </a:schemeClr>
              </a:solidFill>
            </a:endParaRPr>
          </a:p>
        </p:txBody>
      </p:sp>
      <p:sp>
        <p:nvSpPr>
          <p:cNvPr id="3" name="Picture Placeholder 2">
            <a:extLst>
              <a:ext uri="{FF2B5EF4-FFF2-40B4-BE49-F238E27FC236}">
                <a16:creationId xmlns:a16="http://schemas.microsoft.com/office/drawing/2014/main" id="{680CE535-32E0-D38F-9F79-FAAE82ACA7C0}"/>
              </a:ext>
            </a:extLst>
          </p:cNvPr>
          <p:cNvSpPr>
            <a:spLocks noGrp="1"/>
          </p:cNvSpPr>
          <p:nvPr>
            <p:ph type="pic" idx="1"/>
          </p:nvPr>
        </p:nvSpPr>
        <p:spPr>
          <a:xfrm>
            <a:off x="4822305" y="430506"/>
            <a:ext cx="3255356" cy="4883038"/>
          </a:xfrm>
        </p:spPr>
        <p:txBody>
          <a:bodyPr/>
          <a:lstStyle/>
          <a:p>
            <a:endParaRPr lang="en-US"/>
          </a:p>
        </p:txBody>
      </p:sp>
      <p:pic>
        <p:nvPicPr>
          <p:cNvPr id="5" name="Picture 4">
            <a:extLst>
              <a:ext uri="{FF2B5EF4-FFF2-40B4-BE49-F238E27FC236}">
                <a16:creationId xmlns:a16="http://schemas.microsoft.com/office/drawing/2014/main" id="{9B43E87A-A489-935A-E130-AF603137DE55}"/>
              </a:ext>
            </a:extLst>
          </p:cNvPr>
          <p:cNvPicPr>
            <a:picLocks noChangeAspect="1"/>
          </p:cNvPicPr>
          <p:nvPr/>
        </p:nvPicPr>
        <p:blipFill>
          <a:blip r:embed="rId2"/>
          <a:stretch>
            <a:fillRect/>
          </a:stretch>
        </p:blipFill>
        <p:spPr>
          <a:xfrm>
            <a:off x="354098" y="4349038"/>
            <a:ext cx="1747574" cy="2508962"/>
          </a:xfrm>
          <a:prstGeom prst="rect">
            <a:avLst/>
          </a:prstGeom>
        </p:spPr>
      </p:pic>
      <p:pic>
        <p:nvPicPr>
          <p:cNvPr id="8" name="Picture 7">
            <a:extLst>
              <a:ext uri="{FF2B5EF4-FFF2-40B4-BE49-F238E27FC236}">
                <a16:creationId xmlns:a16="http://schemas.microsoft.com/office/drawing/2014/main" id="{4DE2BCD5-4687-FA02-3C1B-B0D4BBFEB220}"/>
              </a:ext>
            </a:extLst>
          </p:cNvPr>
          <p:cNvPicPr>
            <a:picLocks noChangeAspect="1"/>
          </p:cNvPicPr>
          <p:nvPr/>
        </p:nvPicPr>
        <p:blipFill>
          <a:blip r:embed="rId3"/>
          <a:stretch>
            <a:fillRect/>
          </a:stretch>
        </p:blipFill>
        <p:spPr>
          <a:xfrm>
            <a:off x="4822305" y="430506"/>
            <a:ext cx="3303638" cy="4883038"/>
          </a:xfrm>
          <a:prstGeom prst="rect">
            <a:avLst/>
          </a:prstGeom>
        </p:spPr>
      </p:pic>
      <p:sp>
        <p:nvSpPr>
          <p:cNvPr id="9" name="TextBox 8">
            <a:extLst>
              <a:ext uri="{FF2B5EF4-FFF2-40B4-BE49-F238E27FC236}">
                <a16:creationId xmlns:a16="http://schemas.microsoft.com/office/drawing/2014/main" id="{34BDD7D1-CDA6-5E5A-518D-D5EFC59F593D}"/>
              </a:ext>
            </a:extLst>
          </p:cNvPr>
          <p:cNvSpPr txBox="1"/>
          <p:nvPr/>
        </p:nvSpPr>
        <p:spPr>
          <a:xfrm>
            <a:off x="354097" y="1312748"/>
            <a:ext cx="4419925" cy="2585323"/>
          </a:xfrm>
          <a:prstGeom prst="rect">
            <a:avLst/>
          </a:prstGeom>
          <a:noFill/>
        </p:spPr>
        <p:txBody>
          <a:bodyPr wrap="square" rtlCol="0">
            <a:spAutoFit/>
          </a:bodyPr>
          <a:lstStyle/>
          <a:p>
            <a:r>
              <a:rPr lang="sr-Latn-RS" dirty="0"/>
              <a:t>Banović Strahinja, srpski vlastelini vitez, kome je Turčin Alija oteo ženu. U njoj je obrađena poznata epska tema o ugrabljenoj ženi.</a:t>
            </a:r>
          </a:p>
          <a:p>
            <a:r>
              <a:rPr lang="sr-Latn-RS" dirty="0"/>
              <a:t>Strahinja je bio ban u Banjskoj, malom mestu na granici sa Kosovom koji jednog dana odlazi u Kruševac u  tazbinu,kod Jug Bogdana i devet Jugovića, ženinih rođaka. naoružani</a:t>
            </a:r>
          </a:p>
        </p:txBody>
      </p:sp>
      <p:pic>
        <p:nvPicPr>
          <p:cNvPr id="10" name="Picture 9">
            <a:extLst>
              <a:ext uri="{FF2B5EF4-FFF2-40B4-BE49-F238E27FC236}">
                <a16:creationId xmlns:a16="http://schemas.microsoft.com/office/drawing/2014/main" id="{99EF1BAE-83E4-54E5-9F56-83C6026C102F}"/>
              </a:ext>
            </a:extLst>
          </p:cNvPr>
          <p:cNvPicPr>
            <a:picLocks noChangeAspect="1"/>
          </p:cNvPicPr>
          <p:nvPr/>
        </p:nvPicPr>
        <p:blipFill>
          <a:blip r:embed="rId4"/>
          <a:stretch>
            <a:fillRect/>
          </a:stretch>
        </p:blipFill>
        <p:spPr>
          <a:xfrm>
            <a:off x="8708702" y="4353900"/>
            <a:ext cx="1568773" cy="2504100"/>
          </a:xfrm>
          <a:prstGeom prst="rect">
            <a:avLst/>
          </a:prstGeom>
        </p:spPr>
      </p:pic>
      <p:pic>
        <p:nvPicPr>
          <p:cNvPr id="11" name="Picture 10">
            <a:extLst>
              <a:ext uri="{FF2B5EF4-FFF2-40B4-BE49-F238E27FC236}">
                <a16:creationId xmlns:a16="http://schemas.microsoft.com/office/drawing/2014/main" id="{0D511674-AC6A-331A-7C80-4992CAEE9287}"/>
              </a:ext>
            </a:extLst>
          </p:cNvPr>
          <p:cNvPicPr>
            <a:picLocks noChangeAspect="1"/>
          </p:cNvPicPr>
          <p:nvPr/>
        </p:nvPicPr>
        <p:blipFill>
          <a:blip r:embed="rId5"/>
          <a:stretch>
            <a:fillRect/>
          </a:stretch>
        </p:blipFill>
        <p:spPr>
          <a:xfrm>
            <a:off x="10532393" y="4349038"/>
            <a:ext cx="1659607" cy="2508962"/>
          </a:xfrm>
          <a:prstGeom prst="rect">
            <a:avLst/>
          </a:prstGeom>
        </p:spPr>
      </p:pic>
      <p:pic>
        <p:nvPicPr>
          <p:cNvPr id="12" name="Picture 11">
            <a:extLst>
              <a:ext uri="{FF2B5EF4-FFF2-40B4-BE49-F238E27FC236}">
                <a16:creationId xmlns:a16="http://schemas.microsoft.com/office/drawing/2014/main" id="{FE953062-5006-A351-8D35-209F96896DFF}"/>
              </a:ext>
            </a:extLst>
          </p:cNvPr>
          <p:cNvPicPr>
            <a:picLocks noChangeAspect="1"/>
          </p:cNvPicPr>
          <p:nvPr/>
        </p:nvPicPr>
        <p:blipFill>
          <a:blip r:embed="rId6"/>
          <a:stretch>
            <a:fillRect/>
          </a:stretch>
        </p:blipFill>
        <p:spPr>
          <a:xfrm>
            <a:off x="2807618" y="4349038"/>
            <a:ext cx="1659607" cy="2508962"/>
          </a:xfrm>
          <a:prstGeom prst="rect">
            <a:avLst/>
          </a:prstGeom>
        </p:spPr>
      </p:pic>
      <p:sp>
        <p:nvSpPr>
          <p:cNvPr id="6" name="TextBox 5">
            <a:extLst>
              <a:ext uri="{FF2B5EF4-FFF2-40B4-BE49-F238E27FC236}">
                <a16:creationId xmlns:a16="http://schemas.microsoft.com/office/drawing/2014/main" id="{6BEAE339-031A-B031-3C5E-8E70D833F4EF}"/>
              </a:ext>
            </a:extLst>
          </p:cNvPr>
          <p:cNvSpPr txBox="1"/>
          <p:nvPr/>
        </p:nvSpPr>
        <p:spPr>
          <a:xfrm>
            <a:off x="8174226" y="101721"/>
            <a:ext cx="3917089" cy="4247317"/>
          </a:xfrm>
          <a:prstGeom prst="rect">
            <a:avLst/>
          </a:prstGeom>
          <a:noFill/>
        </p:spPr>
        <p:txBody>
          <a:bodyPr wrap="square">
            <a:spAutoFit/>
          </a:bodyPr>
          <a:lstStyle/>
          <a:p>
            <a:r>
              <a:rPr lang="sr-Latn-RS" dirty="0"/>
              <a:t>U Kruševcu se zadržao dugo i jedno jutro mu je glasnik donosi belu knjigu sa majčinim pismom gde ga ona kune. Pitala ga je gde je i proklinje mu vino </a:t>
            </a:r>
            <a:r>
              <a:rPr lang="sr-Latn-RS" dirty="0" err="1"/>
              <a:t>Kruševsko</a:t>
            </a:r>
            <a:r>
              <a:rPr lang="sr-Latn-RS" dirty="0"/>
              <a:t> i tazbinu. Kaže  da su Turci poharali njegovu srpsku zemlju. Pao je car na Kosovsko polje, dovedeni su veziri. Turska sila pokorila je ceo celi njegov kraj, za koji je on trebao da se postara. Turci su pritisnuli Kosovo. Car ima sto hiljada ljudi, a među </a:t>
            </a:r>
            <a:r>
              <a:rPr lang="sr-Latn-RS" dirty="0" err="1"/>
              <a:t>Kosovljanima</a:t>
            </a:r>
            <a:r>
              <a:rPr lang="sr-Latn-RS" dirty="0"/>
              <a:t> ima malo onih koji su pravi vojnici, s konjima, a ti nose samo jednu sablju, slabo su </a:t>
            </a:r>
          </a:p>
        </p:txBody>
      </p:sp>
    </p:spTree>
    <p:extLst>
      <p:ext uri="{BB962C8B-B14F-4D97-AF65-F5344CB8AC3E}">
        <p14:creationId xmlns:p14="http://schemas.microsoft.com/office/powerpoint/2010/main" val="950720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6924-1197-600F-475A-F5308FA9E731}"/>
              </a:ext>
            </a:extLst>
          </p:cNvPr>
          <p:cNvSpPr>
            <a:spLocks noGrp="1"/>
          </p:cNvSpPr>
          <p:nvPr>
            <p:ph type="title"/>
          </p:nvPr>
        </p:nvSpPr>
        <p:spPr>
          <a:xfrm>
            <a:off x="504006" y="384175"/>
            <a:ext cx="4271580" cy="614494"/>
          </a:xfrm>
        </p:spPr>
        <p:txBody>
          <a:bodyPr>
            <a:normAutofit/>
          </a:bodyPr>
          <a:lstStyle/>
          <a:p>
            <a:r>
              <a:rPr lang="sr-Latn-RS" dirty="0"/>
              <a:t>Vuk Branković</a:t>
            </a:r>
            <a:endParaRPr lang="en-US" dirty="0"/>
          </a:p>
        </p:txBody>
      </p:sp>
      <p:pic>
        <p:nvPicPr>
          <p:cNvPr id="8" name="Picture Placeholder 7" descr="A person wearing a crown and a robe">
            <a:extLst>
              <a:ext uri="{FF2B5EF4-FFF2-40B4-BE49-F238E27FC236}">
                <a16:creationId xmlns:a16="http://schemas.microsoft.com/office/drawing/2014/main" id="{DBF7680D-AF8C-B8A1-5F8D-77B795113506}"/>
              </a:ext>
            </a:extLst>
          </p:cNvPr>
          <p:cNvPicPr>
            <a:picLocks noGrp="1" noChangeAspect="1"/>
          </p:cNvPicPr>
          <p:nvPr>
            <p:ph type="pic" idx="1"/>
          </p:nvPr>
        </p:nvPicPr>
        <p:blipFill>
          <a:blip r:embed="rId2"/>
          <a:srcRect t="1404" b="1404"/>
          <a:stretch>
            <a:fillRect/>
          </a:stretch>
        </p:blipFill>
        <p:spPr>
          <a:xfrm>
            <a:off x="6577863" y="509920"/>
            <a:ext cx="3255356" cy="4883038"/>
          </a:xfrm>
        </p:spPr>
      </p:pic>
      <p:sp>
        <p:nvSpPr>
          <p:cNvPr id="4" name="Text Placeholder 3">
            <a:extLst>
              <a:ext uri="{FF2B5EF4-FFF2-40B4-BE49-F238E27FC236}">
                <a16:creationId xmlns:a16="http://schemas.microsoft.com/office/drawing/2014/main" id="{006FE297-27C8-4C78-40A7-693F1B1F968F}"/>
              </a:ext>
            </a:extLst>
          </p:cNvPr>
          <p:cNvSpPr>
            <a:spLocks noGrp="1"/>
          </p:cNvSpPr>
          <p:nvPr>
            <p:ph type="body" sz="half" idx="2"/>
          </p:nvPr>
        </p:nvSpPr>
        <p:spPr>
          <a:xfrm>
            <a:off x="-84095" y="1223744"/>
            <a:ext cx="5880888" cy="3046253"/>
          </a:xfrm>
        </p:spPr>
        <p:txBody>
          <a:bodyPr>
            <a:normAutofit/>
          </a:bodyPr>
          <a:lstStyle/>
          <a:p>
            <a:pPr marL="285750" indent="-285750">
              <a:buFont typeface="Arial" panose="020B0604020202020204" pitchFamily="34" charset="0"/>
              <a:buChar char="•"/>
            </a:pPr>
            <a:r>
              <a:rPr lang="sr-Latn-RS" dirty="0"/>
              <a:t>Bio je istorjska Ličnost u Kosovskom boju 1389.</a:t>
            </a:r>
          </a:p>
          <a:p>
            <a:pPr marL="285750" indent="-285750">
              <a:buFont typeface="Arial" panose="020B0604020202020204" pitchFamily="34" charset="0"/>
              <a:buChar char="•"/>
            </a:pPr>
            <a:r>
              <a:rPr lang="sr-Latn-RS" dirty="0"/>
              <a:t>Smatra se za izdajnika jer se borio na turskoj strani</a:t>
            </a:r>
          </a:p>
          <a:p>
            <a:pPr marL="285750" indent="-285750">
              <a:buFont typeface="Arial" panose="020B0604020202020204" pitchFamily="34" charset="0"/>
              <a:buChar char="•"/>
            </a:pPr>
            <a:r>
              <a:rPr lang="sr-Latn-RS" dirty="0"/>
              <a:t>Neki izvori kažu da je izdajnik zato što je preživeo bitku</a:t>
            </a:r>
          </a:p>
          <a:p>
            <a:pPr marL="285750" indent="-285750">
              <a:buFont typeface="Arial" panose="020B0604020202020204" pitchFamily="34" charset="0"/>
              <a:buChar char="•"/>
            </a:pPr>
            <a:r>
              <a:rPr lang="sr-Latn-RS" dirty="0"/>
              <a:t>Rekao je Lazaru Hrebeljanoviću da će ga sutra na Kosovu polju izdati mladi ratnik Miloš Obilić. Stim šta je uradio bio je potpisao smrt Milošu Obiliću.</a:t>
            </a:r>
            <a:endParaRPr lang="en-US" dirty="0"/>
          </a:p>
        </p:txBody>
      </p:sp>
      <p:pic>
        <p:nvPicPr>
          <p:cNvPr id="3" name="Picture 2">
            <a:extLst>
              <a:ext uri="{FF2B5EF4-FFF2-40B4-BE49-F238E27FC236}">
                <a16:creationId xmlns:a16="http://schemas.microsoft.com/office/drawing/2014/main" id="{4E4F4E15-DB8D-D25F-4A01-B905D904282A}"/>
              </a:ext>
            </a:extLst>
          </p:cNvPr>
          <p:cNvPicPr>
            <a:picLocks noChangeAspect="1"/>
          </p:cNvPicPr>
          <p:nvPr/>
        </p:nvPicPr>
        <p:blipFill>
          <a:blip r:embed="rId3"/>
          <a:stretch>
            <a:fillRect/>
          </a:stretch>
        </p:blipFill>
        <p:spPr>
          <a:xfrm>
            <a:off x="10117451" y="4170082"/>
            <a:ext cx="1774548" cy="2687918"/>
          </a:xfrm>
          <a:prstGeom prst="rect">
            <a:avLst/>
          </a:prstGeom>
        </p:spPr>
      </p:pic>
      <p:pic>
        <p:nvPicPr>
          <p:cNvPr id="5" name="Picture 4">
            <a:extLst>
              <a:ext uri="{FF2B5EF4-FFF2-40B4-BE49-F238E27FC236}">
                <a16:creationId xmlns:a16="http://schemas.microsoft.com/office/drawing/2014/main" id="{602E9185-56FB-71A0-F04E-DD57E2E773A8}"/>
              </a:ext>
            </a:extLst>
          </p:cNvPr>
          <p:cNvPicPr>
            <a:picLocks noChangeAspect="1"/>
          </p:cNvPicPr>
          <p:nvPr/>
        </p:nvPicPr>
        <p:blipFill>
          <a:blip r:embed="rId4"/>
          <a:stretch>
            <a:fillRect/>
          </a:stretch>
        </p:blipFill>
        <p:spPr>
          <a:xfrm>
            <a:off x="4549048" y="4131963"/>
            <a:ext cx="1648399" cy="2687918"/>
          </a:xfrm>
          <a:prstGeom prst="rect">
            <a:avLst/>
          </a:prstGeom>
        </p:spPr>
      </p:pic>
      <p:pic>
        <p:nvPicPr>
          <p:cNvPr id="6" name="Picture 5">
            <a:extLst>
              <a:ext uri="{FF2B5EF4-FFF2-40B4-BE49-F238E27FC236}">
                <a16:creationId xmlns:a16="http://schemas.microsoft.com/office/drawing/2014/main" id="{2D60402C-F508-2704-3E10-69535E9BA501}"/>
              </a:ext>
            </a:extLst>
          </p:cNvPr>
          <p:cNvPicPr>
            <a:picLocks noChangeAspect="1"/>
          </p:cNvPicPr>
          <p:nvPr/>
        </p:nvPicPr>
        <p:blipFill>
          <a:blip r:embed="rId5"/>
          <a:stretch>
            <a:fillRect/>
          </a:stretch>
        </p:blipFill>
        <p:spPr>
          <a:xfrm>
            <a:off x="2423588" y="4189140"/>
            <a:ext cx="1658256" cy="2649801"/>
          </a:xfrm>
          <a:prstGeom prst="rect">
            <a:avLst/>
          </a:prstGeom>
        </p:spPr>
      </p:pic>
      <p:pic>
        <p:nvPicPr>
          <p:cNvPr id="7" name="Picture 6">
            <a:extLst>
              <a:ext uri="{FF2B5EF4-FFF2-40B4-BE49-F238E27FC236}">
                <a16:creationId xmlns:a16="http://schemas.microsoft.com/office/drawing/2014/main" id="{30E7B4F9-ED89-FB7E-C57F-789E6CA07B7D}"/>
              </a:ext>
            </a:extLst>
          </p:cNvPr>
          <p:cNvPicPr>
            <a:picLocks noChangeAspect="1"/>
          </p:cNvPicPr>
          <p:nvPr/>
        </p:nvPicPr>
        <p:blipFill>
          <a:blip r:embed="rId6"/>
          <a:stretch>
            <a:fillRect/>
          </a:stretch>
        </p:blipFill>
        <p:spPr>
          <a:xfrm>
            <a:off x="294895" y="4190940"/>
            <a:ext cx="1749704" cy="2649801"/>
          </a:xfrm>
          <a:prstGeom prst="rect">
            <a:avLst/>
          </a:prstGeom>
        </p:spPr>
      </p:pic>
      <p:sp>
        <p:nvSpPr>
          <p:cNvPr id="9" name="TextBox 8">
            <a:extLst>
              <a:ext uri="{FF2B5EF4-FFF2-40B4-BE49-F238E27FC236}">
                <a16:creationId xmlns:a16="http://schemas.microsoft.com/office/drawing/2014/main" id="{9B2D4668-5313-792C-05F8-98437C3A898C}"/>
              </a:ext>
            </a:extLst>
          </p:cNvPr>
          <p:cNvSpPr txBox="1"/>
          <p:nvPr/>
        </p:nvSpPr>
        <p:spPr>
          <a:xfrm>
            <a:off x="4458657" y="506756"/>
            <a:ext cx="1834974" cy="369332"/>
          </a:xfrm>
          <a:prstGeom prst="rect">
            <a:avLst/>
          </a:prstGeom>
          <a:noFill/>
        </p:spPr>
        <p:txBody>
          <a:bodyPr wrap="square" rtlCol="0">
            <a:spAutoFit/>
          </a:bodyPr>
          <a:lstStyle/>
          <a:p>
            <a:r>
              <a:rPr lang="sr-Latn-RS" dirty="0">
                <a:solidFill>
                  <a:schemeClr val="tx1">
                    <a:lumMod val="50000"/>
                  </a:schemeClr>
                </a:solidFill>
              </a:rPr>
              <a:t>Đorđe Ćurković</a:t>
            </a:r>
            <a:endParaRPr lang="en-US" dirty="0">
              <a:solidFill>
                <a:schemeClr val="tx1">
                  <a:lumMod val="50000"/>
                </a:schemeClr>
              </a:solidFill>
            </a:endParaRPr>
          </a:p>
        </p:txBody>
      </p:sp>
    </p:spTree>
    <p:extLst>
      <p:ext uri="{BB962C8B-B14F-4D97-AF65-F5344CB8AC3E}">
        <p14:creationId xmlns:p14="http://schemas.microsoft.com/office/powerpoint/2010/main" val="221992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A4AE0-3981-F16E-376F-BC3EDDB38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D7BDE-F8AE-CD36-E576-2D1357117CE6}"/>
              </a:ext>
            </a:extLst>
          </p:cNvPr>
          <p:cNvSpPr>
            <a:spLocks noGrp="1"/>
          </p:cNvSpPr>
          <p:nvPr>
            <p:ph type="title"/>
          </p:nvPr>
        </p:nvSpPr>
        <p:spPr>
          <a:xfrm>
            <a:off x="177101" y="-995503"/>
            <a:ext cx="3109489" cy="1764484"/>
          </a:xfrm>
        </p:spPr>
        <p:txBody>
          <a:bodyPr/>
          <a:lstStyle/>
          <a:p>
            <a:r>
              <a:rPr lang="sr-Latn-RS" dirty="0"/>
              <a:t>Jug bogdan</a:t>
            </a:r>
            <a:br>
              <a:rPr lang="sr-Latn-RS" dirty="0"/>
            </a:br>
            <a:r>
              <a:rPr lang="sr-Latn-RS" sz="1400" dirty="0">
                <a:solidFill>
                  <a:schemeClr val="tx1">
                    <a:lumMod val="65000"/>
                  </a:schemeClr>
                </a:solidFill>
              </a:rPr>
              <a:t>vukašin dimitrijević</a:t>
            </a:r>
            <a:endParaRPr lang="en-US" sz="1400" dirty="0">
              <a:solidFill>
                <a:schemeClr val="tx1">
                  <a:lumMod val="65000"/>
                </a:schemeClr>
              </a:solidFill>
            </a:endParaRPr>
          </a:p>
        </p:txBody>
      </p:sp>
      <p:sp>
        <p:nvSpPr>
          <p:cNvPr id="3" name="Picture Placeholder 2">
            <a:extLst>
              <a:ext uri="{FF2B5EF4-FFF2-40B4-BE49-F238E27FC236}">
                <a16:creationId xmlns:a16="http://schemas.microsoft.com/office/drawing/2014/main" id="{BDF113E6-7FDC-852D-C3B3-AC50AACB75BB}"/>
              </a:ext>
            </a:extLst>
          </p:cNvPr>
          <p:cNvSpPr>
            <a:spLocks noGrp="1"/>
          </p:cNvSpPr>
          <p:nvPr>
            <p:ph type="pic" idx="1"/>
          </p:nvPr>
        </p:nvSpPr>
        <p:spPr>
          <a:xfrm>
            <a:off x="7307669" y="62917"/>
            <a:ext cx="4799081" cy="6795083"/>
          </a:xfrm>
        </p:spPr>
        <p:txBody>
          <a:bodyPr/>
          <a:lstStyle/>
          <a:p>
            <a:endParaRPr lang="en-US"/>
          </a:p>
        </p:txBody>
      </p:sp>
      <p:pic>
        <p:nvPicPr>
          <p:cNvPr id="5" name="Picture 4">
            <a:extLst>
              <a:ext uri="{FF2B5EF4-FFF2-40B4-BE49-F238E27FC236}">
                <a16:creationId xmlns:a16="http://schemas.microsoft.com/office/drawing/2014/main" id="{7B92B2C2-DBB8-FF6E-17DE-17B140461EE5}"/>
              </a:ext>
            </a:extLst>
          </p:cNvPr>
          <p:cNvPicPr>
            <a:picLocks noChangeAspect="1"/>
          </p:cNvPicPr>
          <p:nvPr/>
        </p:nvPicPr>
        <p:blipFill>
          <a:blip r:embed="rId2"/>
          <a:stretch>
            <a:fillRect/>
          </a:stretch>
        </p:blipFill>
        <p:spPr>
          <a:xfrm>
            <a:off x="85251" y="4405668"/>
            <a:ext cx="1747574" cy="2452331"/>
          </a:xfrm>
          <a:prstGeom prst="rect">
            <a:avLst/>
          </a:prstGeom>
        </p:spPr>
      </p:pic>
      <p:pic>
        <p:nvPicPr>
          <p:cNvPr id="6" name="Picture 5">
            <a:extLst>
              <a:ext uri="{FF2B5EF4-FFF2-40B4-BE49-F238E27FC236}">
                <a16:creationId xmlns:a16="http://schemas.microsoft.com/office/drawing/2014/main" id="{E4A033B8-EE3D-90D7-A9CC-506959CC6684}"/>
              </a:ext>
            </a:extLst>
          </p:cNvPr>
          <p:cNvPicPr>
            <a:picLocks noChangeAspect="1"/>
          </p:cNvPicPr>
          <p:nvPr/>
        </p:nvPicPr>
        <p:blipFill>
          <a:blip r:embed="rId3"/>
          <a:stretch>
            <a:fillRect/>
          </a:stretch>
        </p:blipFill>
        <p:spPr>
          <a:xfrm>
            <a:off x="1970395" y="4405668"/>
            <a:ext cx="1659607" cy="2452332"/>
          </a:xfrm>
          <a:prstGeom prst="rect">
            <a:avLst/>
          </a:prstGeom>
        </p:spPr>
      </p:pic>
      <p:pic>
        <p:nvPicPr>
          <p:cNvPr id="4" name="Picture 3">
            <a:extLst>
              <a:ext uri="{FF2B5EF4-FFF2-40B4-BE49-F238E27FC236}">
                <a16:creationId xmlns:a16="http://schemas.microsoft.com/office/drawing/2014/main" id="{28C49F71-BDA3-E635-8D01-687CCBDC5E47}"/>
              </a:ext>
            </a:extLst>
          </p:cNvPr>
          <p:cNvPicPr>
            <a:picLocks noChangeAspect="1"/>
          </p:cNvPicPr>
          <p:nvPr/>
        </p:nvPicPr>
        <p:blipFill>
          <a:blip r:embed="rId4"/>
          <a:stretch>
            <a:fillRect/>
          </a:stretch>
        </p:blipFill>
        <p:spPr>
          <a:xfrm>
            <a:off x="5501425" y="4405668"/>
            <a:ext cx="1622545" cy="2452333"/>
          </a:xfrm>
          <a:prstGeom prst="rect">
            <a:avLst/>
          </a:prstGeom>
        </p:spPr>
      </p:pic>
      <p:pic>
        <p:nvPicPr>
          <p:cNvPr id="10" name="Picture 9">
            <a:extLst>
              <a:ext uri="{FF2B5EF4-FFF2-40B4-BE49-F238E27FC236}">
                <a16:creationId xmlns:a16="http://schemas.microsoft.com/office/drawing/2014/main" id="{1040C935-376C-4745-9FEA-397D21087437}"/>
              </a:ext>
            </a:extLst>
          </p:cNvPr>
          <p:cNvPicPr>
            <a:picLocks noChangeAspect="1"/>
          </p:cNvPicPr>
          <p:nvPr/>
        </p:nvPicPr>
        <p:blipFill>
          <a:blip r:embed="rId5"/>
          <a:stretch>
            <a:fillRect/>
          </a:stretch>
        </p:blipFill>
        <p:spPr>
          <a:xfrm>
            <a:off x="7399519" y="62917"/>
            <a:ext cx="4615380" cy="6732166"/>
          </a:xfrm>
          <a:prstGeom prst="rect">
            <a:avLst/>
          </a:prstGeom>
        </p:spPr>
      </p:pic>
      <p:pic>
        <p:nvPicPr>
          <p:cNvPr id="11" name="Picture 10">
            <a:extLst>
              <a:ext uri="{FF2B5EF4-FFF2-40B4-BE49-F238E27FC236}">
                <a16:creationId xmlns:a16="http://schemas.microsoft.com/office/drawing/2014/main" id="{FC06853E-FD71-F793-98E0-0CA800ED39A5}"/>
              </a:ext>
            </a:extLst>
          </p:cNvPr>
          <p:cNvPicPr>
            <a:picLocks noChangeAspect="1"/>
          </p:cNvPicPr>
          <p:nvPr/>
        </p:nvPicPr>
        <p:blipFill>
          <a:blip r:embed="rId6"/>
          <a:stretch>
            <a:fillRect/>
          </a:stretch>
        </p:blipFill>
        <p:spPr>
          <a:xfrm>
            <a:off x="3767572" y="4405668"/>
            <a:ext cx="1571819" cy="2452332"/>
          </a:xfrm>
          <a:prstGeom prst="rect">
            <a:avLst/>
          </a:prstGeom>
        </p:spPr>
      </p:pic>
      <p:sp>
        <p:nvSpPr>
          <p:cNvPr id="12" name="TextBox 11">
            <a:extLst>
              <a:ext uri="{FF2B5EF4-FFF2-40B4-BE49-F238E27FC236}">
                <a16:creationId xmlns:a16="http://schemas.microsoft.com/office/drawing/2014/main" id="{C1D018AE-1592-C675-1626-114073910BC4}"/>
              </a:ext>
            </a:extLst>
          </p:cNvPr>
          <p:cNvSpPr txBox="1"/>
          <p:nvPr/>
        </p:nvSpPr>
        <p:spPr>
          <a:xfrm>
            <a:off x="939933" y="712350"/>
            <a:ext cx="6022363" cy="3693319"/>
          </a:xfrm>
          <a:prstGeom prst="rect">
            <a:avLst/>
          </a:prstGeom>
          <a:noFill/>
        </p:spPr>
        <p:txBody>
          <a:bodyPr wrap="square" rtlCol="0">
            <a:spAutoFit/>
          </a:bodyPr>
          <a:lstStyle/>
          <a:p>
            <a:pPr marL="285750" indent="-285750">
              <a:buFont typeface="Arial" panose="020B0604020202020204" pitchFamily="34" charset="0"/>
              <a:buChar char="•"/>
            </a:pPr>
            <a:r>
              <a:rPr lang="sr-Latn-RS" dirty="0"/>
              <a:t>Jug Bogdan, bio je srpski vojvoda, župan i knez iz sredine 14. veka.</a:t>
            </a:r>
          </a:p>
          <a:p>
            <a:pPr marL="285750" indent="-285750">
              <a:buFont typeface="Arial" panose="020B0604020202020204" pitchFamily="34" charset="0"/>
              <a:buChar char="•"/>
            </a:pPr>
            <a:r>
              <a:rPr lang="sr-Latn-RS" dirty="0"/>
              <a:t> Vodi poreklo iz bočne grane Nemanića, od Nemanjinog najstarijeg sina Vukana, čiji je praunuk bio, a njegova ćerka Milica se 1353. udala za Kneza Lazara.</a:t>
            </a:r>
          </a:p>
          <a:p>
            <a:pPr marL="285750" indent="-285750">
              <a:buFont typeface="Arial" panose="020B0604020202020204" pitchFamily="34" charset="0"/>
              <a:buChar char="•"/>
            </a:pPr>
            <a:r>
              <a:rPr lang="sr-Latn-RS" dirty="0"/>
              <a:t> Poznatiji je iz epskih narodnih pesama predkosovskog i kosovskog ciklusa, u kome je sa svojih 9 sinova Jugovića jedna od vodećih ličnosti. </a:t>
            </a:r>
          </a:p>
          <a:p>
            <a:pPr marL="285750" indent="-285750">
              <a:buFont typeface="Arial" panose="020B0604020202020204" pitchFamily="34" charset="0"/>
              <a:buChar char="•"/>
            </a:pPr>
            <a:r>
              <a:rPr lang="sr-Latn-RS" dirty="0"/>
              <a:t>Sahranjen je u zadužbini svog dede Dmitra Nemanjića, manastir Davidovci kod Brodareva, dok je prema narodnoj tradicijiiz pesme ,,Smrt majke Jugovića,, poginuo u Kosovskom boju 1389. godine.</a:t>
            </a:r>
          </a:p>
        </p:txBody>
      </p:sp>
    </p:spTree>
    <p:extLst>
      <p:ext uri="{BB962C8B-B14F-4D97-AF65-F5344CB8AC3E}">
        <p14:creationId xmlns:p14="http://schemas.microsoft.com/office/powerpoint/2010/main" val="2629486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02-05-b3b10b7e9e9453fcea12016f5dff762be57d6e272f29121e05b17b7dd804b961_f93516e6719741e">
            <a:hlinkClick r:id="" action="ppaction://media"/>
            <a:extLst>
              <a:ext uri="{FF2B5EF4-FFF2-40B4-BE49-F238E27FC236}">
                <a16:creationId xmlns:a16="http://schemas.microsoft.com/office/drawing/2014/main" id="{ED74E405-6602-18EA-AFF1-35A7424DBA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2946" y="548542"/>
            <a:ext cx="10240469" cy="5760915"/>
          </a:xfrm>
          <a:prstGeom prst="rect">
            <a:avLst/>
          </a:prstGeom>
        </p:spPr>
      </p:pic>
    </p:spTree>
    <p:extLst>
      <p:ext uri="{BB962C8B-B14F-4D97-AF65-F5344CB8AC3E}">
        <p14:creationId xmlns:p14="http://schemas.microsoft.com/office/powerpoint/2010/main" val="3623597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377</TotalTime>
  <Words>725</Words>
  <Application>Microsoft Office PowerPoint</Application>
  <PresentationFormat>Widescreen</PresentationFormat>
  <Paragraphs>49</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Bookman Old Style</vt:lpstr>
      <vt:lpstr>Rockwell</vt:lpstr>
      <vt:lpstr>Damask</vt:lpstr>
      <vt:lpstr>Muški Likovi Kosovskog  Boja</vt:lpstr>
      <vt:lpstr>Uvod u Kosovski Boj</vt:lpstr>
      <vt:lpstr>Uvod u Kosovski Boj</vt:lpstr>
      <vt:lpstr>Knez Lazar Mateja vuković</vt:lpstr>
      <vt:lpstr>Milos Obilić pavle skorić</vt:lpstr>
      <vt:lpstr>Banović Strahinja Igor banović</vt:lpstr>
      <vt:lpstr>Vuk Branković</vt:lpstr>
      <vt:lpstr>Jug bogdan vukašin dimitrijević</vt:lpstr>
      <vt:lpstr>PowerPoint Presentation</vt:lpstr>
      <vt:lpstr>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Muški Likovi Kosovskog  Boja</dc:title>
  <dc:creator>Rosanda Milatovic Skoric</dc:creator>
  <cp:lastModifiedBy>Milan Skorić</cp:lastModifiedBy>
  <cp:revision>8</cp:revision>
  <dcterms:created xsi:type="dcterms:W3CDTF">2024-02-25T15:41:19Z</dcterms:created>
  <dcterms:modified xsi:type="dcterms:W3CDTF">2024-03-04T17:09:52Z</dcterms:modified>
</cp:coreProperties>
</file>